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60" r:id="rId3"/>
    <p:sldMasterId id="2147483879" r:id="rId4"/>
  </p:sldMasterIdLst>
  <p:notesMasterIdLst>
    <p:notesMasterId r:id="rId117"/>
  </p:notesMasterIdLst>
  <p:handoutMasterIdLst>
    <p:handoutMasterId r:id="rId118"/>
  </p:handoutMasterIdLst>
  <p:sldIdLst>
    <p:sldId id="632" r:id="rId5"/>
    <p:sldId id="806" r:id="rId6"/>
    <p:sldId id="707" r:id="rId7"/>
    <p:sldId id="805" r:id="rId8"/>
    <p:sldId id="757" r:id="rId9"/>
    <p:sldId id="754" r:id="rId10"/>
    <p:sldId id="760" r:id="rId11"/>
    <p:sldId id="762" r:id="rId12"/>
    <p:sldId id="749" r:id="rId13"/>
    <p:sldId id="763" r:id="rId14"/>
    <p:sldId id="761" r:id="rId15"/>
    <p:sldId id="764" r:id="rId16"/>
    <p:sldId id="821" r:id="rId17"/>
    <p:sldId id="765" r:id="rId18"/>
    <p:sldId id="706" r:id="rId19"/>
    <p:sldId id="722" r:id="rId20"/>
    <p:sldId id="704" r:id="rId21"/>
    <p:sldId id="734" r:id="rId22"/>
    <p:sldId id="723" r:id="rId23"/>
    <p:sldId id="724" r:id="rId24"/>
    <p:sldId id="725" r:id="rId25"/>
    <p:sldId id="705" r:id="rId26"/>
    <p:sldId id="727" r:id="rId27"/>
    <p:sldId id="728" r:id="rId28"/>
    <p:sldId id="729" r:id="rId29"/>
    <p:sldId id="730" r:id="rId30"/>
    <p:sldId id="731" r:id="rId31"/>
    <p:sldId id="732" r:id="rId32"/>
    <p:sldId id="733" r:id="rId33"/>
    <p:sldId id="822" r:id="rId34"/>
    <p:sldId id="713" r:id="rId35"/>
    <p:sldId id="714" r:id="rId36"/>
    <p:sldId id="735" r:id="rId37"/>
    <p:sldId id="766" r:id="rId38"/>
    <p:sldId id="767" r:id="rId39"/>
    <p:sldId id="721" r:id="rId40"/>
    <p:sldId id="768" r:id="rId41"/>
    <p:sldId id="717" r:id="rId42"/>
    <p:sldId id="718" r:id="rId43"/>
    <p:sldId id="720" r:id="rId44"/>
    <p:sldId id="769" r:id="rId45"/>
    <p:sldId id="712" r:id="rId46"/>
    <p:sldId id="711" r:id="rId47"/>
    <p:sldId id="710" r:id="rId48"/>
    <p:sldId id="709" r:id="rId49"/>
    <p:sldId id="820" r:id="rId50"/>
    <p:sldId id="770" r:id="rId51"/>
    <p:sldId id="771" r:id="rId52"/>
    <p:sldId id="772" r:id="rId53"/>
    <p:sldId id="773" r:id="rId54"/>
    <p:sldId id="742" r:id="rId55"/>
    <p:sldId id="743" r:id="rId56"/>
    <p:sldId id="744" r:id="rId57"/>
    <p:sldId id="774" r:id="rId58"/>
    <p:sldId id="745" r:id="rId59"/>
    <p:sldId id="740" r:id="rId60"/>
    <p:sldId id="823" r:id="rId61"/>
    <p:sldId id="775" r:id="rId62"/>
    <p:sldId id="776" r:id="rId63"/>
    <p:sldId id="777" r:id="rId64"/>
    <p:sldId id="778" r:id="rId65"/>
    <p:sldId id="779" r:id="rId66"/>
    <p:sldId id="759" r:id="rId67"/>
    <p:sldId id="758" r:id="rId68"/>
    <p:sldId id="780" r:id="rId69"/>
    <p:sldId id="756" r:id="rId70"/>
    <p:sldId id="755" r:id="rId71"/>
    <p:sldId id="751" r:id="rId72"/>
    <p:sldId id="781" r:id="rId73"/>
    <p:sldId id="753" r:id="rId74"/>
    <p:sldId id="750" r:id="rId75"/>
    <p:sldId id="752" r:id="rId76"/>
    <p:sldId id="824" r:id="rId77"/>
    <p:sldId id="782" r:id="rId78"/>
    <p:sldId id="783" r:id="rId79"/>
    <p:sldId id="784" r:id="rId80"/>
    <p:sldId id="785" r:id="rId81"/>
    <p:sldId id="746" r:id="rId82"/>
    <p:sldId id="786" r:id="rId83"/>
    <p:sldId id="747" r:id="rId84"/>
    <p:sldId id="748" r:id="rId85"/>
    <p:sldId id="828" r:id="rId86"/>
    <p:sldId id="787" r:id="rId87"/>
    <p:sldId id="788" r:id="rId88"/>
    <p:sldId id="789" r:id="rId89"/>
    <p:sldId id="809" r:id="rId90"/>
    <p:sldId id="808" r:id="rId91"/>
    <p:sldId id="790" r:id="rId92"/>
    <p:sldId id="791" r:id="rId93"/>
    <p:sldId id="816" r:id="rId94"/>
    <p:sldId id="737" r:id="rId95"/>
    <p:sldId id="739" r:id="rId96"/>
    <p:sldId id="817" r:id="rId97"/>
    <p:sldId id="815" r:id="rId98"/>
    <p:sldId id="413" r:id="rId99"/>
    <p:sldId id="792" r:id="rId100"/>
    <p:sldId id="793" r:id="rId101"/>
    <p:sldId id="736" r:id="rId102"/>
    <p:sldId id="738" r:id="rId103"/>
    <p:sldId id="826" r:id="rId104"/>
    <p:sldId id="794" r:id="rId105"/>
    <p:sldId id="795" r:id="rId106"/>
    <p:sldId id="796" r:id="rId107"/>
    <p:sldId id="797" r:id="rId108"/>
    <p:sldId id="798" r:id="rId109"/>
    <p:sldId id="799" r:id="rId110"/>
    <p:sldId id="800" r:id="rId111"/>
    <p:sldId id="801" r:id="rId112"/>
    <p:sldId id="802" r:id="rId113"/>
    <p:sldId id="827" r:id="rId114"/>
    <p:sldId id="803" r:id="rId115"/>
    <p:sldId id="804" r:id="rId116"/>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1pPr>
    <a:lvl2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2pPr>
    <a:lvl3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3pPr>
    <a:lvl4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4pPr>
    <a:lvl5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5pPr>
    <a:lvl6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6pPr>
    <a:lvl7pPr marL="0" marR="0" indent="177796"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7pPr>
    <a:lvl8pPr marL="0" marR="0" indent="355591"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8pPr>
    <a:lvl9pPr marL="0" marR="0" indent="533387"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9pPr>
  </p:defaultTextStyle>
  <p:extLst>
    <p:ext uri="{521415D9-36F7-43E2-AB2F-B90AF26B5E84}">
      <p14:sectionLst xmlns:p14="http://schemas.microsoft.com/office/powerpoint/2010/main">
        <p14:section name="Slides" id="{E36EBB94-93EE-5C4F-A3E0-DE6F89D2EF5A}">
          <p14:sldIdLst>
            <p14:sldId id="632"/>
            <p14:sldId id="806"/>
            <p14:sldId id="707"/>
            <p14:sldId id="805"/>
            <p14:sldId id="757"/>
            <p14:sldId id="754"/>
            <p14:sldId id="760"/>
            <p14:sldId id="762"/>
            <p14:sldId id="749"/>
            <p14:sldId id="763"/>
            <p14:sldId id="761"/>
            <p14:sldId id="764"/>
            <p14:sldId id="821"/>
            <p14:sldId id="765"/>
            <p14:sldId id="706"/>
            <p14:sldId id="722"/>
            <p14:sldId id="704"/>
            <p14:sldId id="734"/>
            <p14:sldId id="723"/>
            <p14:sldId id="724"/>
            <p14:sldId id="725"/>
            <p14:sldId id="705"/>
            <p14:sldId id="727"/>
            <p14:sldId id="728"/>
            <p14:sldId id="729"/>
            <p14:sldId id="730"/>
            <p14:sldId id="731"/>
            <p14:sldId id="732"/>
            <p14:sldId id="733"/>
            <p14:sldId id="822"/>
            <p14:sldId id="713"/>
            <p14:sldId id="714"/>
            <p14:sldId id="735"/>
            <p14:sldId id="766"/>
            <p14:sldId id="767"/>
            <p14:sldId id="721"/>
            <p14:sldId id="768"/>
            <p14:sldId id="717"/>
            <p14:sldId id="718"/>
            <p14:sldId id="720"/>
            <p14:sldId id="769"/>
            <p14:sldId id="712"/>
            <p14:sldId id="711"/>
            <p14:sldId id="710"/>
            <p14:sldId id="709"/>
            <p14:sldId id="820"/>
            <p14:sldId id="770"/>
            <p14:sldId id="771"/>
            <p14:sldId id="772"/>
            <p14:sldId id="773"/>
            <p14:sldId id="742"/>
            <p14:sldId id="743"/>
            <p14:sldId id="744"/>
            <p14:sldId id="774"/>
            <p14:sldId id="745"/>
            <p14:sldId id="740"/>
            <p14:sldId id="823"/>
            <p14:sldId id="775"/>
            <p14:sldId id="776"/>
            <p14:sldId id="777"/>
            <p14:sldId id="778"/>
            <p14:sldId id="779"/>
            <p14:sldId id="759"/>
            <p14:sldId id="758"/>
            <p14:sldId id="780"/>
            <p14:sldId id="756"/>
            <p14:sldId id="755"/>
            <p14:sldId id="751"/>
            <p14:sldId id="781"/>
            <p14:sldId id="753"/>
            <p14:sldId id="750"/>
            <p14:sldId id="752"/>
            <p14:sldId id="824"/>
            <p14:sldId id="782"/>
            <p14:sldId id="783"/>
            <p14:sldId id="784"/>
            <p14:sldId id="785"/>
            <p14:sldId id="746"/>
            <p14:sldId id="786"/>
            <p14:sldId id="747"/>
            <p14:sldId id="748"/>
            <p14:sldId id="828"/>
            <p14:sldId id="787"/>
            <p14:sldId id="788"/>
            <p14:sldId id="789"/>
            <p14:sldId id="809"/>
            <p14:sldId id="808"/>
            <p14:sldId id="790"/>
            <p14:sldId id="791"/>
            <p14:sldId id="816"/>
            <p14:sldId id="737"/>
            <p14:sldId id="739"/>
            <p14:sldId id="817"/>
            <p14:sldId id="815"/>
            <p14:sldId id="413"/>
            <p14:sldId id="792"/>
            <p14:sldId id="793"/>
            <p14:sldId id="736"/>
            <p14:sldId id="738"/>
            <p14:sldId id="826"/>
            <p14:sldId id="794"/>
            <p14:sldId id="795"/>
            <p14:sldId id="796"/>
            <p14:sldId id="797"/>
            <p14:sldId id="798"/>
            <p14:sldId id="799"/>
            <p14:sldId id="800"/>
            <p14:sldId id="801"/>
            <p14:sldId id="802"/>
            <p14:sldId id="827"/>
            <p14:sldId id="803"/>
            <p14:sldId id="804"/>
          </p14:sldIdLst>
        </p14:section>
        <p14:section name="About this template" id="{51BD0821-99C8-E946-8ED2-36195A4C392E}">
          <p14:sldIdLst/>
        </p14:section>
        <p14:section name="Title Slides" id="{DE41A6B7-ADCE-FA4A-8048-0770F2A6877A}">
          <p14:sldIdLst/>
        </p14:section>
        <p14:section name="Summary slides" id="{BD00C637-ABF4-244E-907B-94A5F9594496}">
          <p14:sldIdLst/>
        </p14:section>
        <p14:section name="Agenda slide" id="{ABECABB2-2DDE-D443-AA56-DB7E0AE86E5B}">
          <p14:sldIdLst/>
        </p14:section>
        <p14:section name="Speaker headshots" id="{EEB9BC35-083E-0C4C-9BD5-59CE1F283600}">
          <p14:sldIdLst/>
        </p14:section>
        <p14:section name="Section title slides" id="{E63D9DE7-A826-774C-A5C9-EC38DD6BAA0E}">
          <p14:sldIdLst/>
        </p14:section>
        <p14:section name="Content bullet slides" id="{6093A988-F5DF-3743-A2D2-B32969493E2F}">
          <p14:sldIdLst/>
        </p14:section>
        <p14:section name="Content: Devices" id="{8D840D93-0C5A-9F4E-ACF4-37AE62535281}">
          <p14:sldIdLst/>
        </p14:section>
        <p14:section name="Content: Using icons" id="{DF20C208-117A-B64A-A700-3E59334983FD}">
          <p14:sldIdLst/>
        </p14:section>
        <p14:section name="Content: Quotes" id="{B2EFFE1F-90B5-8B49-9B78-26CC07B0A75E}">
          <p14:sldIdLst/>
        </p14:section>
        <p14:section name="Content: Photos" id="{A7FD0769-4459-2246-B014-FB144756C2E8}">
          <p14:sldIdLst/>
        </p14:section>
        <p14:section name="Content: Infographics/Tables/Charts" id="{7AFB0E9E-5545-2C4F-8810-276C4F4EAC82}">
          <p14:sldIdLst/>
        </p14:section>
        <p14:section name="Resource slides" id="{9CD07911-6BF5-B941-B080-BBCEA8F1FC4D}">
          <p14:sldIdLst/>
        </p14:section>
        <p14:section name="Box values" id="{5FA77051-011D-4243-ADB6-4438C87CA1AB}">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1D5"/>
    <a:srgbClr val="000000"/>
    <a:srgbClr val="0060D6"/>
    <a:srgbClr val="636D78"/>
    <a:srgbClr val="9AA1AB"/>
    <a:srgbClr val="90B7EC"/>
    <a:srgbClr val="5B95E4"/>
    <a:srgbClr val="0025B2"/>
    <a:srgbClr val="00047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53"/>
    <p:restoredTop sz="79442"/>
  </p:normalViewPr>
  <p:slideViewPr>
    <p:cSldViewPr snapToGrid="0" snapToObjects="1">
      <p:cViewPr varScale="1">
        <p:scale>
          <a:sx n="92" d="100"/>
          <a:sy n="92" d="100"/>
        </p:scale>
        <p:origin x="472" y="184"/>
      </p:cViewPr>
      <p:guideLst>
        <p:guide orient="horz" pos="2160"/>
        <p:guide pos="3840"/>
      </p:guideLst>
    </p:cSldViewPr>
  </p:slideViewPr>
  <p:outlineViewPr>
    <p:cViewPr>
      <p:scale>
        <a:sx n="33" d="100"/>
        <a:sy n="33" d="100"/>
      </p:scale>
      <p:origin x="0" y="-2048"/>
    </p:cViewPr>
  </p:outlineViewPr>
  <p:notesTextViewPr>
    <p:cViewPr>
      <p:scale>
        <a:sx n="1" d="1"/>
        <a:sy n="1" d="1"/>
      </p:scale>
      <p:origin x="0" y="0"/>
    </p:cViewPr>
  </p:notesTextViewPr>
  <p:sorterViewPr>
    <p:cViewPr>
      <p:scale>
        <a:sx n="35" d="100"/>
        <a:sy n="35" d="100"/>
      </p:scale>
      <p:origin x="0" y="0"/>
    </p:cViewPr>
  </p:sorterViewPr>
  <p:notesViewPr>
    <p:cSldViewPr snapToGrid="0" snapToObjects="1">
      <p:cViewPr varScale="1">
        <p:scale>
          <a:sx n="115" d="100"/>
          <a:sy n="115" d="100"/>
        </p:scale>
        <p:origin x="401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commentAuthors" Target="commentAuthor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841AF4-2F3C-1246-8B66-852E7093BF61}" type="datetimeFigureOut">
              <a:rPr lang="en-US" smtClean="0"/>
              <a:t>8/29/18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6E8AE7-06EA-6C46-AA16-C9346B08960A}" type="slidenum">
              <a:rPr lang="en-US" smtClean="0"/>
              <a:t>‹#›</a:t>
            </a:fld>
            <a:endParaRPr lang="en-US"/>
          </a:p>
        </p:txBody>
      </p:sp>
    </p:spTree>
    <p:extLst>
      <p:ext uri="{BB962C8B-B14F-4D97-AF65-F5344CB8AC3E}">
        <p14:creationId xmlns:p14="http://schemas.microsoft.com/office/powerpoint/2010/main" val="100841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3500649"/>
      </p:ext>
    </p:extLst>
  </p:cSld>
  <p:clrMap bg1="lt1" tx1="dk1" bg2="lt2" tx2="dk2" accent1="accent1" accent2="accent2" accent3="accent3" accent4="accent4" accent5="accent5" accent6="accent6" hlink="hlink" folHlink="folHlink"/>
  <p:notesStyle>
    <a:lvl1pPr defTabSz="412740" latinLnBrk="0">
      <a:defRPr sz="1500">
        <a:latin typeface="Lucida Grande"/>
        <a:ea typeface="Lucida Grande"/>
        <a:cs typeface="Lucida Grande"/>
        <a:sym typeface="Lucida Grande"/>
      </a:defRPr>
    </a:lvl1pPr>
    <a:lvl2pPr indent="114297" defTabSz="412740" latinLnBrk="0">
      <a:defRPr sz="1500">
        <a:latin typeface="Lucida Grande"/>
        <a:ea typeface="Lucida Grande"/>
        <a:cs typeface="Lucida Grande"/>
        <a:sym typeface="Lucida Grande"/>
      </a:defRPr>
    </a:lvl2pPr>
    <a:lvl3pPr indent="228594" defTabSz="412740" latinLnBrk="0">
      <a:defRPr sz="1500">
        <a:latin typeface="Lucida Grande"/>
        <a:ea typeface="Lucida Grande"/>
        <a:cs typeface="Lucida Grande"/>
        <a:sym typeface="Lucida Grande"/>
      </a:defRPr>
    </a:lvl3pPr>
    <a:lvl4pPr indent="342891" defTabSz="412740" latinLnBrk="0">
      <a:defRPr sz="1500">
        <a:latin typeface="Lucida Grande"/>
        <a:ea typeface="Lucida Grande"/>
        <a:cs typeface="Lucida Grande"/>
        <a:sym typeface="Lucida Grande"/>
      </a:defRPr>
    </a:lvl4pPr>
    <a:lvl5pPr indent="457189" defTabSz="412740" latinLnBrk="0">
      <a:defRPr sz="1500">
        <a:latin typeface="Lucida Grande"/>
        <a:ea typeface="Lucida Grande"/>
        <a:cs typeface="Lucida Grande"/>
        <a:sym typeface="Lucida Grande"/>
      </a:defRPr>
    </a:lvl5pPr>
    <a:lvl6pPr indent="571486" defTabSz="412740" latinLnBrk="0">
      <a:defRPr sz="1500">
        <a:latin typeface="Lucida Grande"/>
        <a:ea typeface="Lucida Grande"/>
        <a:cs typeface="Lucida Grande"/>
        <a:sym typeface="Lucida Grande"/>
      </a:defRPr>
    </a:lvl6pPr>
    <a:lvl7pPr indent="685783" defTabSz="412740" latinLnBrk="0">
      <a:defRPr sz="1500">
        <a:latin typeface="Lucida Grande"/>
        <a:ea typeface="Lucida Grande"/>
        <a:cs typeface="Lucida Grande"/>
        <a:sym typeface="Lucida Grande"/>
      </a:defRPr>
    </a:lvl7pPr>
    <a:lvl8pPr indent="800080" defTabSz="412740" latinLnBrk="0">
      <a:defRPr sz="1500">
        <a:latin typeface="Lucida Grande"/>
        <a:ea typeface="Lucida Grande"/>
        <a:cs typeface="Lucida Grande"/>
        <a:sym typeface="Lucida Grande"/>
      </a:defRPr>
    </a:lvl8pPr>
    <a:lvl9pPr indent="914377" defTabSz="412740" latinLnBrk="0">
      <a:defRPr sz="15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59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54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2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6715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9585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7672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922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861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107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0889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399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1804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9239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2501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1846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268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3532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734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124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0338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9373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514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1188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432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7528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9347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2122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999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7725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8386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4411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description of roles: https://</a:t>
            </a:r>
            <a:r>
              <a:rPr lang="en-US" dirty="0" err="1"/>
              <a:t>community.box.com</a:t>
            </a:r>
            <a:r>
              <a:rPr lang="en-US" dirty="0"/>
              <a:t>/t5/Collaborate-By-Inviting-Others/Understanding-Collaborator-Permission-Levels/ta-p/144</a:t>
            </a:r>
          </a:p>
        </p:txBody>
      </p:sp>
    </p:spTree>
    <p:extLst>
      <p:ext uri="{BB962C8B-B14F-4D97-AF65-F5344CB8AC3E}">
        <p14:creationId xmlns:p14="http://schemas.microsoft.com/office/powerpoint/2010/main" val="1002400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9119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49597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6301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2236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8453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824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6647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828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4779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390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3496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1718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14259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7092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webhooks V1 by clicking on your app at https://</a:t>
            </a:r>
            <a:r>
              <a:rPr lang="en-US" dirty="0" err="1"/>
              <a:t>app.box.com</a:t>
            </a:r>
            <a:r>
              <a:rPr lang="en-US" dirty="0"/>
              <a:t>/developers/console then select “Webhooks” from the left menu.</a:t>
            </a:r>
          </a:p>
        </p:txBody>
      </p:sp>
    </p:spTree>
    <p:extLst>
      <p:ext uri="{BB962C8B-B14F-4D97-AF65-F5344CB8AC3E}">
        <p14:creationId xmlns:p14="http://schemas.microsoft.com/office/powerpoint/2010/main" val="3405427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7498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51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developer.box.com</a:t>
            </a:r>
            <a:r>
              <a:rPr lang="en-US" dirty="0"/>
              <a:t>/</a:t>
            </a:r>
            <a:r>
              <a:rPr lang="en-US" dirty="0" err="1"/>
              <a:t>reference#standard-user-events</a:t>
            </a:r>
            <a:endParaRPr lang="en-US" dirty="0"/>
          </a:p>
          <a:p>
            <a:r>
              <a:rPr lang="en-US" dirty="0"/>
              <a:t>https://</a:t>
            </a:r>
            <a:r>
              <a:rPr lang="en-US" dirty="0" err="1"/>
              <a:t>developer.box.com</a:t>
            </a:r>
            <a:r>
              <a:rPr lang="en-US" dirty="0"/>
              <a:t>/</a:t>
            </a:r>
            <a:r>
              <a:rPr lang="en-US" dirty="0" err="1"/>
              <a:t>reference#section-enterprise-events</a:t>
            </a:r>
            <a:endParaRPr lang="en-US" dirty="0"/>
          </a:p>
        </p:txBody>
      </p:sp>
    </p:spTree>
    <p:extLst>
      <p:ext uri="{BB962C8B-B14F-4D97-AF65-F5344CB8AC3E}">
        <p14:creationId xmlns:p14="http://schemas.microsoft.com/office/powerpoint/2010/main" val="1902843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12740" eaLnBrk="1" fontAlgn="auto" latinLnBrk="0" hangingPunct="1">
              <a:lnSpc>
                <a:spcPct val="100000"/>
              </a:lnSpc>
              <a:spcBef>
                <a:spcPts val="0"/>
              </a:spcBef>
              <a:spcAft>
                <a:spcPts val="0"/>
              </a:spcAft>
              <a:buClrTx/>
              <a:buSzTx/>
              <a:buFontTx/>
              <a:buNone/>
              <a:tabLst/>
              <a:defRPr/>
            </a:pPr>
            <a:r>
              <a:rPr lang="en-US" sz="1500" dirty="0">
                <a:effectLst/>
                <a:latin typeface="Lucida Grande"/>
                <a:ea typeface="Lucida Grande"/>
                <a:cs typeface="Lucida Grande"/>
                <a:sym typeface="Lucida Grande"/>
              </a:rPr>
              <a:t>Using webhooks listener (https://</a:t>
            </a:r>
            <a:r>
              <a:rPr lang="en-US" sz="1500" dirty="0" err="1">
                <a:effectLst/>
                <a:latin typeface="Lucida Grande"/>
                <a:ea typeface="Lucida Grande"/>
                <a:cs typeface="Lucida Grande"/>
                <a:sym typeface="Lucida Grande"/>
              </a:rPr>
              <a:t>github.com</a:t>
            </a:r>
            <a:r>
              <a:rPr lang="en-US" sz="1500" dirty="0">
                <a:effectLst/>
                <a:latin typeface="Lucida Grande"/>
                <a:ea typeface="Lucida Grande"/>
                <a:cs typeface="Lucida Grande"/>
                <a:sym typeface="Lucida Grande"/>
              </a:rPr>
              <a:t>/</a:t>
            </a:r>
            <a:r>
              <a:rPr lang="en-US" sz="1500" dirty="0" err="1">
                <a:effectLst/>
                <a:latin typeface="Lucida Grande"/>
                <a:ea typeface="Lucida Grande"/>
                <a:cs typeface="Lucida Grande"/>
                <a:sym typeface="Lucida Grande"/>
              </a:rPr>
              <a:t>jcleblanc</a:t>
            </a:r>
            <a:r>
              <a:rPr lang="en-US" sz="1500" dirty="0">
                <a:effectLst/>
                <a:latin typeface="Lucida Grande"/>
                <a:ea typeface="Lucida Grande"/>
                <a:cs typeface="Lucida Grande"/>
                <a:sym typeface="Lucida Grande"/>
              </a:rPr>
              <a:t>/box-workshops/blob/master/webhooks/webhooks-</a:t>
            </a:r>
            <a:r>
              <a:rPr lang="en-US" sz="1500" dirty="0" err="1">
                <a:effectLst/>
                <a:latin typeface="Lucida Grande"/>
                <a:ea typeface="Lucida Grande"/>
                <a:cs typeface="Lucida Grande"/>
                <a:sym typeface="Lucida Grande"/>
              </a:rPr>
              <a:t>listener.js</a:t>
            </a:r>
            <a:r>
              <a:rPr lang="en-US" sz="1500" dirty="0">
                <a:effectLst/>
                <a:latin typeface="Lucida Grande"/>
                <a:ea typeface="Lucida Grande"/>
                <a:cs typeface="Lucida Grande"/>
                <a:sym typeface="Lucida Grande"/>
              </a:rPr>
              <a:t>) combined with </a:t>
            </a:r>
            <a:r>
              <a:rPr lang="en-US" sz="1500" dirty="0" err="1">
                <a:effectLst/>
                <a:latin typeface="Lucida Grande"/>
                <a:ea typeface="Lucida Grande"/>
                <a:cs typeface="Lucida Grande"/>
                <a:sym typeface="Lucida Grande"/>
              </a:rPr>
              <a:t>localtunnel</a:t>
            </a:r>
            <a:r>
              <a:rPr lang="en-US" sz="1500" dirty="0">
                <a:effectLst/>
                <a:latin typeface="Lucida Grande"/>
                <a:ea typeface="Lucida Grande"/>
                <a:cs typeface="Lucida Grande"/>
                <a:sym typeface="Lucida Grande"/>
              </a:rPr>
              <a:t>: </a:t>
            </a:r>
            <a:r>
              <a:rPr lang="en-US" sz="1500" dirty="0" err="1">
                <a:effectLst/>
                <a:latin typeface="Lucida Grande"/>
                <a:ea typeface="Lucida Grande"/>
                <a:cs typeface="Lucida Grande"/>
                <a:sym typeface="Lucida Grande"/>
              </a:rPr>
              <a:t>lt</a:t>
            </a:r>
            <a:r>
              <a:rPr lang="en-US" sz="1500" dirty="0">
                <a:effectLst/>
                <a:latin typeface="Lucida Grande"/>
                <a:ea typeface="Lucida Grande"/>
                <a:cs typeface="Lucida Grande"/>
                <a:sym typeface="Lucida Grande"/>
              </a:rPr>
              <a:t> --port 3000</a:t>
            </a:r>
          </a:p>
        </p:txBody>
      </p:sp>
    </p:spTree>
    <p:extLst>
      <p:ext uri="{BB962C8B-B14F-4D97-AF65-F5344CB8AC3E}">
        <p14:creationId xmlns:p14="http://schemas.microsoft.com/office/powerpoint/2010/main" val="22862004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753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1607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67767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623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34515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27250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85661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about load order of the .</a:t>
            </a:r>
            <a:r>
              <a:rPr lang="en-US" dirty="0" err="1"/>
              <a:t>js</a:t>
            </a:r>
            <a:r>
              <a:rPr lang="en-US" baseline="0" dirty="0"/>
              <a:t> file </a:t>
            </a:r>
            <a:r>
              <a:rPr lang="mr-IN" baseline="0" dirty="0"/>
              <a:t>–</a:t>
            </a:r>
            <a:r>
              <a:rPr lang="en-US" baseline="0" dirty="0"/>
              <a:t> placing before the div will cause a react-modal error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97C042-11AE-E849-AE8F-EE1C7B69CE51}" type="slidenum">
              <a:rPr lang="en-US" smtClean="0"/>
              <a:t>90</a:t>
            </a:fld>
            <a:endParaRPr lang="en-US"/>
          </a:p>
        </p:txBody>
      </p:sp>
    </p:spTree>
    <p:extLst>
      <p:ext uri="{BB962C8B-B14F-4D97-AF65-F5344CB8AC3E}">
        <p14:creationId xmlns:p14="http://schemas.microsoft.com/office/powerpoint/2010/main" val="38826945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41352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1055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650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4790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about load order of the .</a:t>
            </a:r>
            <a:r>
              <a:rPr lang="en-US" dirty="0" err="1"/>
              <a:t>js</a:t>
            </a:r>
            <a:r>
              <a:rPr lang="en-US" baseline="0" dirty="0"/>
              <a:t> file </a:t>
            </a:r>
            <a:r>
              <a:rPr lang="mr-IN" baseline="0" dirty="0"/>
              <a:t>–</a:t>
            </a:r>
            <a:r>
              <a:rPr lang="en-US" baseline="0" dirty="0"/>
              <a:t> placing before the div will cause a react-modal error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97C042-11AE-E849-AE8F-EE1C7B69CE51}" type="slidenum">
              <a:rPr lang="en-US" smtClean="0"/>
              <a:t>95</a:t>
            </a:fld>
            <a:endParaRPr lang="en-US"/>
          </a:p>
        </p:txBody>
      </p:sp>
    </p:spTree>
    <p:extLst>
      <p:ext uri="{BB962C8B-B14F-4D97-AF65-F5344CB8AC3E}">
        <p14:creationId xmlns:p14="http://schemas.microsoft.com/office/powerpoint/2010/main" val="32489367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6130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4973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45200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84185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12740" eaLnBrk="1" fontAlgn="auto" latinLnBrk="0" hangingPunct="1">
              <a:lnSpc>
                <a:spcPct val="100000"/>
              </a:lnSpc>
              <a:spcBef>
                <a:spcPts val="0"/>
              </a:spcBef>
              <a:spcAft>
                <a:spcPts val="0"/>
              </a:spcAft>
              <a:buClrTx/>
              <a:buSzTx/>
              <a:buFontTx/>
              <a:buNone/>
              <a:tabLst/>
              <a:defRPr/>
            </a:pPr>
            <a:endParaRPr lang="en-US" sz="1500" dirty="0">
              <a:effectLst/>
              <a:latin typeface="Lucida Grande"/>
              <a:ea typeface="Lucida Grande"/>
              <a:cs typeface="Lucida Grande"/>
              <a:sym typeface="Lucida Grande"/>
            </a:endParaRPr>
          </a:p>
        </p:txBody>
      </p:sp>
    </p:spTree>
    <p:extLst>
      <p:ext uri="{BB962C8B-B14F-4D97-AF65-F5344CB8AC3E}">
        <p14:creationId xmlns:p14="http://schemas.microsoft.com/office/powerpoint/2010/main" val="17579005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0409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1516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26457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48300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52654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91069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12740" eaLnBrk="1" fontAlgn="auto" latinLnBrk="0" hangingPunct="1">
              <a:lnSpc>
                <a:spcPct val="100000"/>
              </a:lnSpc>
              <a:spcBef>
                <a:spcPts val="0"/>
              </a:spcBef>
              <a:spcAft>
                <a:spcPts val="0"/>
              </a:spcAft>
              <a:buClrTx/>
              <a:buSzTx/>
              <a:buFontTx/>
              <a:buNone/>
              <a:tabLst/>
              <a:defRPr/>
            </a:pPr>
            <a:r>
              <a:rPr lang="en-US" sz="1500" dirty="0">
                <a:effectLst/>
                <a:latin typeface="Lucida Grande"/>
                <a:ea typeface="Lucida Grande"/>
                <a:cs typeface="Lucida Grande"/>
                <a:sym typeface="Lucida Grande"/>
              </a:rPr>
              <a:t>Using webhooks listener (https://</a:t>
            </a:r>
            <a:r>
              <a:rPr lang="en-US" sz="1500" dirty="0" err="1">
                <a:effectLst/>
                <a:latin typeface="Lucida Grande"/>
                <a:ea typeface="Lucida Grande"/>
                <a:cs typeface="Lucida Grande"/>
                <a:sym typeface="Lucida Grande"/>
              </a:rPr>
              <a:t>github.com</a:t>
            </a:r>
            <a:r>
              <a:rPr lang="en-US" sz="1500" dirty="0">
                <a:effectLst/>
                <a:latin typeface="Lucida Grande"/>
                <a:ea typeface="Lucida Grande"/>
                <a:cs typeface="Lucida Grande"/>
                <a:sym typeface="Lucida Grande"/>
              </a:rPr>
              <a:t>/</a:t>
            </a:r>
            <a:r>
              <a:rPr lang="en-US" sz="1500" dirty="0" err="1">
                <a:effectLst/>
                <a:latin typeface="Lucida Grande"/>
                <a:ea typeface="Lucida Grande"/>
                <a:cs typeface="Lucida Grande"/>
                <a:sym typeface="Lucida Grande"/>
              </a:rPr>
              <a:t>jcleblanc</a:t>
            </a:r>
            <a:r>
              <a:rPr lang="en-US" sz="1500" dirty="0">
                <a:effectLst/>
                <a:latin typeface="Lucida Grande"/>
                <a:ea typeface="Lucida Grande"/>
                <a:cs typeface="Lucida Grande"/>
                <a:sym typeface="Lucida Grande"/>
              </a:rPr>
              <a:t>/box-workshops/blob/master/webhooks/webhooks-</a:t>
            </a:r>
            <a:r>
              <a:rPr lang="en-US" sz="1500" dirty="0" err="1">
                <a:effectLst/>
                <a:latin typeface="Lucida Grande"/>
                <a:ea typeface="Lucida Grande"/>
                <a:cs typeface="Lucida Grande"/>
                <a:sym typeface="Lucida Grande"/>
              </a:rPr>
              <a:t>listener.js</a:t>
            </a:r>
            <a:r>
              <a:rPr lang="en-US" sz="1500" dirty="0">
                <a:effectLst/>
                <a:latin typeface="Lucida Grande"/>
                <a:ea typeface="Lucida Grande"/>
                <a:cs typeface="Lucida Grande"/>
                <a:sym typeface="Lucida Grande"/>
              </a:rPr>
              <a:t>) combined with </a:t>
            </a:r>
            <a:r>
              <a:rPr lang="en-US" sz="1500" dirty="0" err="1">
                <a:effectLst/>
                <a:latin typeface="Lucida Grande"/>
                <a:ea typeface="Lucida Grande"/>
                <a:cs typeface="Lucida Grande"/>
                <a:sym typeface="Lucida Grande"/>
              </a:rPr>
              <a:t>localtunnel</a:t>
            </a:r>
            <a:r>
              <a:rPr lang="en-US" sz="1500" dirty="0">
                <a:effectLst/>
                <a:latin typeface="Lucida Grande"/>
                <a:ea typeface="Lucida Grande"/>
                <a:cs typeface="Lucida Grande"/>
                <a:sym typeface="Lucida Grande"/>
              </a:rPr>
              <a:t>: </a:t>
            </a:r>
            <a:r>
              <a:rPr lang="en-US" sz="1500" dirty="0" err="1">
                <a:effectLst/>
                <a:latin typeface="Lucida Grande"/>
                <a:ea typeface="Lucida Grande"/>
                <a:cs typeface="Lucida Grande"/>
                <a:sym typeface="Lucida Grande"/>
              </a:rPr>
              <a:t>lt</a:t>
            </a:r>
            <a:r>
              <a:rPr lang="en-US" sz="1500" dirty="0">
                <a:effectLst/>
                <a:latin typeface="Lucida Grande"/>
                <a:ea typeface="Lucida Grande"/>
                <a:cs typeface="Lucida Grande"/>
                <a:sym typeface="Lucida Grande"/>
              </a:rPr>
              <a:t> --port 3000</a:t>
            </a:r>
          </a:p>
        </p:txBody>
      </p:sp>
    </p:spTree>
    <p:extLst>
      <p:ext uri="{BB962C8B-B14F-4D97-AF65-F5344CB8AC3E}">
        <p14:creationId xmlns:p14="http://schemas.microsoft.com/office/powerpoint/2010/main" val="1843223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0541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6838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385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1777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1592727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677635593"/>
      </p:ext>
    </p:extLst>
  </p:cSld>
  <p:clrMapOvr>
    <a:masterClrMapping/>
  </p:clrMapOvr>
  <p:transition spd="med"/>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250284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103137375"/>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736127038"/>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81479329"/>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80381183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2278142776"/>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69909995"/>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2314226466"/>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743091800"/>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35215126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2126626751"/>
      </p:ext>
    </p:extLst>
  </p:cSld>
  <p:clrMapOvr>
    <a:masterClrMapping/>
  </p:clrMapOvr>
  <p:transition spd="med"/>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465146222"/>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499446269"/>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218627718"/>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820726207"/>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82684"/>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90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3715266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27852672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126453454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485742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8209208"/>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195384417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945744446"/>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15779540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40887277"/>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6837005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13808073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019381001"/>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42416626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1654469114"/>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737927282"/>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8727018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0414958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1719698174"/>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87822445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085222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870033825"/>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12621579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178058108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209043258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739094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404311351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51352134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0887762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185218301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 xmlns:ma14="http://schemas.microsoft.com/office/mac/drawingml/2011/main"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79833125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189595187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152064078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 xmlns:ma14="http://schemas.microsoft.com/office/mac/drawingml/2011/main"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146514988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187807536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8544030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476334711"/>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72555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09467723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122483716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27381164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52513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43844836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54500381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848188945"/>
      </p:ext>
    </p:extLst>
  </p:cSld>
  <p:clrMapOvr>
    <a:masterClrMapping/>
  </p:clrMapOvr>
  <p:transition spd="med"/>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636187598"/>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382605938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ma14="http://schemas.microsoft.com/office/mac/drawingml/2011/main" xmlns=""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2876503132"/>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255839217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342626743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ma14="http://schemas.microsoft.com/office/mac/drawingml/2011/main" xmlns=""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202728858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4272618690"/>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92466540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626107"/>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456784140"/>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416394881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13987660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973494356"/>
      </p:ext>
    </p:extLst>
  </p:cSld>
  <p:clrMapOvr>
    <a:masterClrMapping/>
  </p:clrMapOvr>
  <p:transition spd="med"/>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309663"/>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122437769"/>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91858578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96966578"/>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3053889489"/>
      </p:ext>
    </p:extLst>
  </p:cSld>
  <p:clrMapOvr>
    <a:masterClrMapping/>
  </p:clrMapOvr>
  <p:transition spd="med"/>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03370390"/>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2305192945"/>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705121205"/>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09288203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388127760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973544062"/>
      </p:ext>
    </p:extLst>
  </p:cSld>
  <p:clrMapOvr>
    <a:masterClrMapping/>
  </p:clrMapOvr>
  <p:transition spd="med"/>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7168418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8263574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9121600"/>
      </p:ext>
    </p:extLst>
  </p:cSld>
  <p:clrMapOvr>
    <a:masterClrMapping/>
  </p:clrMapOvr>
  <p:transition spd="med"/>
  <p:extLst mod="1">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1721301"/>
      </p:ext>
    </p:extLst>
  </p:cSld>
  <p:clrMapOvr>
    <a:masterClrMapping/>
  </p:clrMapOvr>
  <p:transition spd="med"/>
  <p:extLst mod="1">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500457383"/>
      </p:ext>
    </p:extLst>
  </p:cSld>
  <p:clrMapOvr>
    <a:masterClrMapping/>
  </p:clrMapOvr>
  <p:transition spd="med"/>
  <p:extLst mod="1">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1336368540"/>
      </p:ext>
    </p:extLst>
  </p:cSld>
  <p:clrMapOvr>
    <a:masterClrMapping/>
  </p:clrMapOvr>
  <p:transition spd="med"/>
  <p:extLst mod="1">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3856304982"/>
      </p:ext>
    </p:extLst>
  </p:cSld>
  <p:clrMapOvr>
    <a:masterClrMapping/>
  </p:clrMapOvr>
  <p:transition spd="med"/>
  <p:extLst mod="1">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4709562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30967290"/>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56470582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3630935543"/>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890029532"/>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2195498646"/>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385881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199822277"/>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845873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3871299404"/>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572566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28389410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2190685300"/>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theme" Target="../theme/theme2.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theme" Target="../theme/theme4.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41" Type="http://schemas.openxmlformats.org/officeDocument/2006/relationships/slideLayout" Target="../slideLayouts/slideLayout11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8" Type="http://schemas.openxmlformats.org/officeDocument/2006/relationships/slideLayout" Target="../slideLayouts/slideLayout82.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cSld>
  <p:clrMap bg1="lt1" tx1="dk1" bg2="lt2" tx2="dk2" accent1="accent1" accent2="accent2" accent3="accent3" accent4="accent4" accent5="accent5" accent6="accent6" hlink="hlink" folHlink="folHlink"/>
  <p:sldLayoutIdLst>
    <p:sldLayoutId id="2147483795" r:id="rId1"/>
    <p:sldLayoutId id="2147483776" r:id="rId2"/>
    <p:sldLayoutId id="2147483747" r:id="rId3"/>
    <p:sldLayoutId id="2147483748" r:id="rId4"/>
    <p:sldLayoutId id="2147483769" r:id="rId5"/>
    <p:sldLayoutId id="2147483684" r:id="rId6"/>
    <p:sldLayoutId id="2147483740" r:id="rId7"/>
    <p:sldLayoutId id="2147483762" r:id="rId8"/>
    <p:sldLayoutId id="2147483682" r:id="rId9"/>
    <p:sldLayoutId id="2147483764" r:id="rId10"/>
    <p:sldLayoutId id="2147483765" r:id="rId11"/>
    <p:sldLayoutId id="2147483685" r:id="rId12"/>
    <p:sldLayoutId id="2147483763" r:id="rId13"/>
    <p:sldLayoutId id="2147483690" r:id="rId14"/>
    <p:sldLayoutId id="2147483693" r:id="rId15"/>
    <p:sldLayoutId id="2147483770" r:id="rId16"/>
    <p:sldLayoutId id="2147483779" r:id="rId17"/>
    <p:sldLayoutId id="2147483784" r:id="rId18"/>
    <p:sldLayoutId id="2147483771" r:id="rId19"/>
    <p:sldLayoutId id="2147483731" r:id="rId20"/>
    <p:sldLayoutId id="2147483788" r:id="rId21"/>
    <p:sldLayoutId id="2147483790" r:id="rId22"/>
    <p:sldLayoutId id="2147483720" r:id="rId23"/>
    <p:sldLayoutId id="2147483787" r:id="rId24"/>
    <p:sldLayoutId id="2147483791" r:id="rId25"/>
    <p:sldLayoutId id="2147483780" r:id="rId26"/>
    <p:sldLayoutId id="2147483786" r:id="rId27"/>
    <p:sldLayoutId id="2147483744" r:id="rId28"/>
    <p:sldLayoutId id="2147483792" r:id="rId29"/>
    <p:sldLayoutId id="2147483785" r:id="rId30"/>
    <p:sldLayoutId id="2147483658" r:id="rId31"/>
    <p:sldLayoutId id="2147483773" r:id="rId32"/>
    <p:sldLayoutId id="2147483687" r:id="rId33"/>
    <p:sldLayoutId id="2147483739" r:id="rId34"/>
    <p:sldLayoutId id="2147483793" r:id="rId35"/>
    <p:sldLayoutId id="2147483781" r:id="rId36"/>
    <p:sldLayoutId id="2147483782" r:id="rId37"/>
    <p:sldLayoutId id="2147483783" r:id="rId38"/>
    <p:sldLayoutId id="2147483695" r:id="rId39"/>
    <p:sldLayoutId id="2147483857" r:id="rId40"/>
    <p:sldLayoutId id="2147483920" r:id="rId41"/>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userDrawn="1">
          <p15:clr>
            <a:srgbClr val="F26B43"/>
          </p15:clr>
        </p15:guide>
        <p15:guide id="2" pos="192" userDrawn="1">
          <p15:clr>
            <a:srgbClr val="F26B43"/>
          </p15:clr>
        </p15:guide>
        <p15:guide id="3" pos="384" userDrawn="1">
          <p15:clr>
            <a:srgbClr val="F26B43"/>
          </p15:clr>
        </p15:guide>
        <p15:guide id="4" pos="7488" userDrawn="1">
          <p15:clr>
            <a:srgbClr val="F26B43"/>
          </p15:clr>
        </p15:guide>
        <p15:guide id="5" pos="7296" userDrawn="1">
          <p15:clr>
            <a:srgbClr val="F26B43"/>
          </p15:clr>
        </p15:guide>
        <p15:guide id="6" pos="576" userDrawn="1">
          <p15:clr>
            <a:srgbClr val="F26B43"/>
          </p15:clr>
        </p15:guide>
        <p15:guide id="7" pos="7104" userDrawn="1">
          <p15:clr>
            <a:srgbClr val="F26B43"/>
          </p15:clr>
        </p15:guide>
        <p15:guide id="8" pos="4032" userDrawn="1">
          <p15:clr>
            <a:srgbClr val="F26B43"/>
          </p15:clr>
        </p15:guide>
        <p15:guide id="9" pos="3648" userDrawn="1">
          <p15:clr>
            <a:srgbClr val="F26B43"/>
          </p15:clr>
        </p15:guide>
        <p15:guide id="10" pos="5568" userDrawn="1">
          <p15:clr>
            <a:srgbClr val="F26B43"/>
          </p15:clr>
        </p15:guide>
        <p15:guide id="11" pos="2112" userDrawn="1">
          <p15:clr>
            <a:srgbClr val="F26B43"/>
          </p15:clr>
        </p15:guide>
        <p15:guide id="12" orient="horz" pos="176" userDrawn="1">
          <p15:clr>
            <a:srgbClr val="F26B43"/>
          </p15:clr>
        </p15:guide>
        <p15:guide id="13" orient="horz" pos="368" userDrawn="1">
          <p15:clr>
            <a:srgbClr val="F26B43"/>
          </p15:clr>
        </p15:guide>
        <p15:guide id="14" orient="horz" pos="4144" userDrawn="1">
          <p15:clr>
            <a:srgbClr val="F26B43"/>
          </p15:clr>
        </p15:guide>
        <p15:guide id="15" orient="horz" pos="3952" userDrawn="1">
          <p15:clr>
            <a:srgbClr val="F26B43"/>
          </p15:clr>
        </p15:guide>
        <p15:guide id="16" orient="horz" pos="1232" userDrawn="1">
          <p15:clr>
            <a:srgbClr val="F26B43"/>
          </p15:clr>
        </p15:guide>
        <p15:guide id="17" orient="horz" pos="1040" userDrawn="1">
          <p15:clr>
            <a:srgbClr val="F26B43"/>
          </p15:clr>
        </p15:guide>
        <p15:guide id="1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8" name="Text Placeholder 5">
            <a:extLst>
              <a:ext uri="{FF2B5EF4-FFF2-40B4-BE49-F238E27FC236}">
                <a16:creationId xmlns:a16="http://schemas.microsoft.com/office/drawing/2014/main" id="{2BC664C1-1431-9446-8D7C-B2ADBBB8DEED}"/>
              </a:ext>
            </a:extLst>
          </p:cNvPr>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160826101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7" r:id="rId5"/>
    <p:sldLayoutId id="2147483808" r:id="rId6"/>
    <p:sldLayoutId id="2147483852" r:id="rId7"/>
    <p:sldLayoutId id="2147483849" r:id="rId8"/>
    <p:sldLayoutId id="2147483853" r:id="rId9"/>
    <p:sldLayoutId id="2147483850" r:id="rId10"/>
    <p:sldLayoutId id="2147483851" r:id="rId11"/>
    <p:sldLayoutId id="2147483847" r:id="rId12"/>
    <p:sldLayoutId id="2147483848" r:id="rId13"/>
    <p:sldLayoutId id="2147483858" r:id="rId14"/>
    <p:sldLayoutId id="2147483859" r:id="rId15"/>
    <p:sldLayoutId id="2147483921" r:id="rId16"/>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416150099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4" r:id="rId13"/>
    <p:sldLayoutId id="2147483875" r:id="rId14"/>
    <p:sldLayoutId id="2147483876" r:id="rId15"/>
    <p:sldLayoutId id="2147483877" r:id="rId16"/>
    <p:sldLayoutId id="2147483878" r:id="rId17"/>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extLst>
      <p:ext uri="{BB962C8B-B14F-4D97-AF65-F5344CB8AC3E}">
        <p14:creationId xmlns:p14="http://schemas.microsoft.com/office/powerpoint/2010/main" val="249114563"/>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 id="2147483922" r:id="rId41"/>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hyperlink" Target="https://developer.box.com/docs/box-content-explorer#section-scopes" TargetMode="External"/><Relationship Id="rId2" Type="http://schemas.openxmlformats.org/officeDocument/2006/relationships/notesSlide" Target="../notesSlides/notesSlide71.xml"/><Relationship Id="rId1" Type="http://schemas.openxmlformats.org/officeDocument/2006/relationships/slideLayout" Target="../slideLayouts/slideLayout80.xml"/><Relationship Id="rId5" Type="http://schemas.openxmlformats.org/officeDocument/2006/relationships/image" Target="../media/image19.svg"/><Relationship Id="rId4" Type="http://schemas.openxmlformats.org/officeDocument/2006/relationships/image" Target="../media/image18.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jcleblanc/box-workshops/blob/master/token-management/downscope-token.js" TargetMode="External"/><Relationship Id="rId2" Type="http://schemas.openxmlformats.org/officeDocument/2006/relationships/notesSlide" Target="../notesSlides/notesSlide73.xml"/><Relationship Id="rId1" Type="http://schemas.openxmlformats.org/officeDocument/2006/relationships/slideLayout" Target="../slideLayouts/slideLayout82.xml"/><Relationship Id="rId5" Type="http://schemas.openxmlformats.org/officeDocument/2006/relationships/hyperlink" Target="https://github.com/jcleblanc/box-examples/tree/master/node/elements" TargetMode="External"/><Relationship Id="rId4" Type="http://schemas.openxmlformats.org/officeDocument/2006/relationships/hyperlink" Target="https://github.com/jcleblanc/box-workshops/blob/master/token-management/box-elements.js"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1.xml"/></Relationships>
</file>

<file path=ppt/slides/_rels/slide10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svg"/><Relationship Id="rId4" Type="http://schemas.openxmlformats.org/officeDocument/2006/relationships/image" Target="../media/image6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10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77.xml"/><Relationship Id="rId1" Type="http://schemas.openxmlformats.org/officeDocument/2006/relationships/slideLayout" Target="../slideLayouts/slideLayout41.xml"/><Relationship Id="rId5" Type="http://schemas.openxmlformats.org/officeDocument/2006/relationships/image" Target="../media/image69.tiff"/><Relationship Id="rId4" Type="http://schemas.openxmlformats.org/officeDocument/2006/relationships/image" Target="../media/image68.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6.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cleblanc/box-workshops/blob/master/app-auth/jwt-auth-config.j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github.com/jcleblanc/box-examples/blob/master/node/samples/auth_jwt_api.js" TargetMode="External"/><Relationship Id="rId4" Type="http://schemas.openxmlformats.org/officeDocument/2006/relationships/hyperlink" Target="https://github.com/jcleblanc/box-workshops/blob/master/app-auth/jwt-auth-keys.j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jcleblanc/box-workshops/blob/master/app-auth/create-app-user.j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s://github.com/jcleblanc/box-workshops/blob/master/app-auth/delete-user.js" TargetMode="External"/><Relationship Id="rId4" Type="http://schemas.openxmlformats.org/officeDocument/2006/relationships/hyperlink" Target="https://github.com/jcleblanc/box-workshops/blob/master/app-auth/create-managed-user.j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3.xml"/><Relationship Id="rId4" Type="http://schemas.openxmlformats.org/officeDocument/2006/relationships/image" Target="../media/image25.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7.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3.xml"/><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80.xml"/><Relationship Id="rId4" Type="http://schemas.openxmlformats.org/officeDocument/2006/relationships/image" Target="../media/image19.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jcleblanc/box-workshops/blob/master/service-accounts/service-account-upload-sa.js" TargetMode="External"/><Relationship Id="rId2" Type="http://schemas.openxmlformats.org/officeDocument/2006/relationships/notesSlide" Target="../notesSlides/notesSlide33.xml"/><Relationship Id="rId1" Type="http://schemas.openxmlformats.org/officeDocument/2006/relationships/slideLayout" Target="../slideLayouts/slideLayout74.xml"/><Relationship Id="rId5" Type="http://schemas.openxmlformats.org/officeDocument/2006/relationships/hyperlink" Target="https://github.com/jcleblanc/box-workshops/blob/master/service-accounts/service-account-upload-usertoken.js" TargetMode="External"/><Relationship Id="rId4" Type="http://schemas.openxmlformats.org/officeDocument/2006/relationships/hyperlink" Target="https://github.com/jcleblanc/box-workshops/blob/master/service-accounts/service-account-upload-asuser.j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6.sv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jcleblanc/box-workshops/blob/master/collaboration/collaborate_add.js"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github.com/jcleblanc/box-workshops/blob/master/collaboration/collaborate_remove.j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jcleblanc/box-workshops/blob/master/error-conditions/409-name-conflict.js"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hyperlink" Target="https://developer.box.com/docs/error-codes" TargetMode="External"/><Relationship Id="rId4" Type="http://schemas.openxmlformats.org/officeDocument/2006/relationships/hyperlink" Target="https://github.com/jcleblanc/box-workshops/blob/master/error-conditions/409-metadata-conflict.j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3" Type="http://schemas.openxmlformats.org/officeDocument/2006/relationships/hyperlink" Target="https://app.box.com/developers/console" TargetMode="External"/><Relationship Id="rId2" Type="http://schemas.openxmlformats.org/officeDocument/2006/relationships/notesSlide" Target="../notesSlides/notesSlide51.xml"/><Relationship Id="rId1" Type="http://schemas.openxmlformats.org/officeDocument/2006/relationships/slideLayout" Target="../slideLayouts/slideLayout27.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jcleblanc/box-workshops/blob/master/webhooks/webhooks-create.js"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hyperlink" Target="https://github.com/jcleblanc/box-workshops/blob/master/webhooks/webhooks-delete.js" TargetMode="External"/><Relationship Id="rId4" Type="http://schemas.openxmlformats.org/officeDocument/2006/relationships/hyperlink" Target="https://github.com/jcleblanc/box-workshops/blob/master/webhooks/webhooks-update.j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0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7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2.xml"/><Relationship Id="rId1" Type="http://schemas.openxmlformats.org/officeDocument/2006/relationships/slideLayout" Target="../slideLayouts/slideLayout115.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102.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10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1.xml"/></Relationships>
</file>

<file path=ppt/slides/_rels/slide9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7.xml"/><Relationship Id="rId1" Type="http://schemas.openxmlformats.org/officeDocument/2006/relationships/slideLayout" Target="../slideLayouts/slideLayout1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80.xml"/></Relationships>
</file>

<file path=ppt/slides/_rels/slide9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78.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a:xfrm>
            <a:off x="914145" y="2898182"/>
            <a:ext cx="9717692" cy="1753169"/>
          </a:xfrm>
        </p:spPr>
        <p:txBody>
          <a:bodyPr lIns="0" tIns="0" rIns="0" bIns="0" anchor="t"/>
          <a:lstStyle/>
          <a:p>
            <a:r>
              <a:rPr lang="en-US" sz="4800" dirty="0">
                <a:solidFill>
                  <a:schemeClr val="bg1"/>
                </a:solidFill>
              </a:rPr>
              <a:t>Box Platform Developer Workshop</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12125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Service Account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 but a user object already exists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Managed by Customer’s Application</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Best used when a company user model already exists, or if you have users that are transient in nature with content that needs to be persistent.</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when our app user model will complicate existing applications.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in instances where there is not a good 1:1 end user / app user mapping, such as if end users are mapped as groups.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When the idea of folders don’t fit perfectly with the permission model the customer desires.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Can implement the Box token exchange model to ensure that broad scoped access to the service account doesn’t occur.</a:t>
            </a:r>
          </a:p>
        </p:txBody>
      </p:sp>
    </p:spTree>
    <p:extLst>
      <p:ext uri="{BB962C8B-B14F-4D97-AF65-F5344CB8AC3E}">
        <p14:creationId xmlns:p14="http://schemas.microsoft.com/office/powerpoint/2010/main" val="2576681824"/>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350774"/>
            <a:ext cx="5054600" cy="3888244"/>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err="1">
                <a:solidFill>
                  <a:srgbClr val="72848E"/>
                </a:solidFill>
                <a:latin typeface="Lato" charset="0"/>
                <a:cs typeface="Lato" charset="0"/>
                <a:sym typeface="Lato Bold"/>
              </a:rPr>
              <a:t>Downscope</a:t>
            </a:r>
            <a:r>
              <a:rPr lang="en-US" sz="2200" spc="0" dirty="0">
                <a:solidFill>
                  <a:srgbClr val="72848E"/>
                </a:solidFill>
                <a:latin typeface="Lato" charset="0"/>
                <a:cs typeface="Lato" charset="0"/>
                <a:sym typeface="Lato Bold"/>
              </a:rPr>
              <a:t> your service account access token for the content explorer element: </a:t>
            </a:r>
            <a:r>
              <a:rPr lang="en-US" sz="2200" spc="0" dirty="0">
                <a:solidFill>
                  <a:srgbClr val="72848E"/>
                </a:solidFill>
                <a:latin typeface="Lato" charset="0"/>
                <a:cs typeface="Lato" charset="0"/>
                <a:sym typeface="Lato Bold"/>
                <a:hlinkClick r:id="rId3"/>
              </a:rPr>
              <a:t>https://developer.box.com/docs/box-content-explorer#section-scopes</a:t>
            </a:r>
            <a:endParaRPr lang="en-US" sz="2200" spc="0" dirty="0">
              <a:solidFill>
                <a:srgbClr val="72848E"/>
              </a:solidFill>
              <a:latin typeface="Lato" charset="0"/>
              <a:cs typeface="Lato" charset="0"/>
              <a:sym typeface="Lato Bold"/>
            </a:endParaRP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Manually put that in a content picker element for any folder.</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Stretch </a:t>
            </a:r>
            <a:r>
              <a:rPr lang="en-US" sz="2200" spc="0" dirty="0">
                <a:solidFill>
                  <a:srgbClr val="72848E"/>
                </a:solidFill>
                <a:latin typeface="Lato" charset="0"/>
                <a:cs typeface="Lato" charset="0"/>
                <a:sym typeface="Lato Bold"/>
              </a:rPr>
              <a:t>goal: Automatically render the front-end code from the </a:t>
            </a:r>
            <a:r>
              <a:rPr lang="en-US" sz="2200" spc="0" dirty="0" err="1">
                <a:solidFill>
                  <a:srgbClr val="72848E"/>
                </a:solidFill>
                <a:latin typeface="Lato" charset="0"/>
                <a:cs typeface="Lato" charset="0"/>
                <a:sym typeface="Lato Bold"/>
              </a:rPr>
              <a:t>downscoping</a:t>
            </a:r>
            <a:r>
              <a:rPr lang="en-US" sz="2200" spc="0" dirty="0">
                <a:solidFill>
                  <a:srgbClr val="72848E"/>
                </a:solidFill>
                <a:latin typeface="Lato" charset="0"/>
                <a:cs typeface="Lato" charset="0"/>
                <a:sym typeface="Lato Bold"/>
              </a:rPr>
              <a:t> process.</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err="1">
                <a:solidFill>
                  <a:srgbClr val="0060D6"/>
                </a:solidFill>
              </a:rPr>
              <a:t>Downscoping</a:t>
            </a:r>
            <a:r>
              <a:rPr lang="en-US" sz="2000" dirty="0">
                <a:solidFill>
                  <a:srgbClr val="0060D6"/>
                </a:solidFill>
              </a:rPr>
              <a:t> tokens for front-end code</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3360455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80054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err="1">
                <a:solidFill>
                  <a:srgbClr val="687789"/>
                </a:solidFill>
              </a:rPr>
              <a:t>Downscoping</a:t>
            </a:r>
            <a:r>
              <a:rPr lang="en-US" dirty="0">
                <a:solidFill>
                  <a:srgbClr val="687789"/>
                </a:solidFill>
              </a:rPr>
              <a:t> tokens:                                                                                   </a:t>
            </a:r>
            <a:r>
              <a:rPr lang="en-US" dirty="0">
                <a:solidFill>
                  <a:srgbClr val="687789"/>
                </a:solidFill>
                <a:hlinkClick r:id="rId3"/>
              </a:rPr>
              <a:t>https://github.com/jcleblanc/box-workshops/blob/master/token-management/downscope-token.js</a:t>
            </a: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(simple content explorer):                                                     </a:t>
            </a:r>
            <a:r>
              <a:rPr lang="en-US" dirty="0">
                <a:solidFill>
                  <a:srgbClr val="687789"/>
                </a:solidFill>
                <a:hlinkClick r:id="rId4"/>
              </a:rPr>
              <a:t>https://github.com/jcleblanc/box-workshops/blob/master/token-management/box-elements.js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(complex example for all Elements)                                          </a:t>
            </a:r>
            <a:r>
              <a:rPr lang="en-US" dirty="0">
                <a:solidFill>
                  <a:srgbClr val="687789"/>
                </a:solidFill>
                <a:hlinkClick r:id="rId5"/>
              </a:rPr>
              <a:t>https://github.com/jcleblanc/box-examples/tree/master/node/elements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Token Management and UI Tools</a:t>
            </a:r>
          </a:p>
        </p:txBody>
      </p:sp>
    </p:spTree>
    <p:extLst>
      <p:ext uri="{BB962C8B-B14F-4D97-AF65-F5344CB8AC3E}">
        <p14:creationId xmlns:p14="http://schemas.microsoft.com/office/powerpoint/2010/main" val="171061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Advanced Automation and </a:t>
            </a:r>
            <a:br>
              <a:rPr lang="en-US" sz="4800" dirty="0"/>
            </a:br>
            <a:r>
              <a:rPr lang="en-US" sz="4800" dirty="0"/>
              <a:t>Machine Learning</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34279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Skills</a:t>
            </a:r>
          </a:p>
        </p:txBody>
      </p:sp>
    </p:spTree>
    <p:extLst>
      <p:ext uri="{BB962C8B-B14F-4D97-AF65-F5344CB8AC3E}">
        <p14:creationId xmlns:p14="http://schemas.microsoft.com/office/powerpoint/2010/main" val="129524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7A2030-8F7C-4748-8574-44FD15A16290}"/>
              </a:ext>
            </a:extLst>
          </p:cNvPr>
          <p:cNvSpPr>
            <a:spLocks noGrp="1"/>
          </p:cNvSpPr>
          <p:nvPr>
            <p:ph type="body" sz="quarter" idx="21"/>
          </p:nvPr>
        </p:nvSpPr>
        <p:spPr>
          <a:xfrm>
            <a:off x="6239089" y="4189071"/>
            <a:ext cx="4576323" cy="552451"/>
          </a:xfrm>
        </p:spPr>
        <p:txBody>
          <a:bodyPr/>
          <a:lstStyle/>
          <a:p>
            <a:r>
              <a:rPr lang="en-US" sz="2800" dirty="0"/>
              <a:t>Custom Skills</a:t>
            </a:r>
          </a:p>
        </p:txBody>
      </p:sp>
      <p:sp>
        <p:nvSpPr>
          <p:cNvPr id="5" name="Text Placeholder 4">
            <a:extLst>
              <a:ext uri="{FF2B5EF4-FFF2-40B4-BE49-F238E27FC236}">
                <a16:creationId xmlns:a16="http://schemas.microsoft.com/office/drawing/2014/main" id="{FD7B50A8-B2F7-4F45-8A38-D7E3E5C9E13C}"/>
              </a:ext>
            </a:extLst>
          </p:cNvPr>
          <p:cNvSpPr>
            <a:spLocks noGrp="1"/>
          </p:cNvSpPr>
          <p:nvPr>
            <p:ph type="body" sz="quarter" idx="25"/>
          </p:nvPr>
        </p:nvSpPr>
        <p:spPr>
          <a:xfrm>
            <a:off x="1130328" y="4189071"/>
            <a:ext cx="4576323" cy="552451"/>
          </a:xfrm>
        </p:spPr>
        <p:txBody>
          <a:bodyPr/>
          <a:lstStyle/>
          <a:p>
            <a:r>
              <a:rPr lang="en-US" sz="2800" dirty="0"/>
              <a:t>Foundational Skills</a:t>
            </a:r>
          </a:p>
        </p:txBody>
      </p:sp>
      <p:sp>
        <p:nvSpPr>
          <p:cNvPr id="6" name="Text Placeholder 5">
            <a:extLst>
              <a:ext uri="{FF2B5EF4-FFF2-40B4-BE49-F238E27FC236}">
                <a16:creationId xmlns:a16="http://schemas.microsoft.com/office/drawing/2014/main" id="{9DF76FB2-64CB-CC4D-9E0F-0F25C2857A59}"/>
              </a:ext>
            </a:extLst>
          </p:cNvPr>
          <p:cNvSpPr>
            <a:spLocks noGrp="1"/>
          </p:cNvSpPr>
          <p:nvPr>
            <p:ph type="body" sz="quarter" idx="32"/>
          </p:nvPr>
        </p:nvSpPr>
        <p:spPr>
          <a:xfrm>
            <a:off x="6389390" y="5017013"/>
            <a:ext cx="4275718" cy="1261667"/>
          </a:xfrm>
        </p:spPr>
        <p:txBody>
          <a:bodyPr/>
          <a:lstStyle/>
          <a:p>
            <a:r>
              <a:rPr lang="en-US" sz="2000" dirty="0"/>
              <a:t>Extends upon the platform event pump / webhook system to hook to machine learning system with the intent of enhancing file metadata.</a:t>
            </a:r>
          </a:p>
        </p:txBody>
      </p:sp>
      <p:sp>
        <p:nvSpPr>
          <p:cNvPr id="7" name="Text Placeholder 6">
            <a:extLst>
              <a:ext uri="{FF2B5EF4-FFF2-40B4-BE49-F238E27FC236}">
                <a16:creationId xmlns:a16="http://schemas.microsoft.com/office/drawing/2014/main" id="{2845B33A-C3A8-8B40-B0CC-8A34B7964DD4}"/>
              </a:ext>
            </a:extLst>
          </p:cNvPr>
          <p:cNvSpPr>
            <a:spLocks noGrp="1"/>
          </p:cNvSpPr>
          <p:nvPr>
            <p:ph type="body" sz="quarter" idx="33"/>
          </p:nvPr>
        </p:nvSpPr>
        <p:spPr>
          <a:xfrm>
            <a:off x="1130329" y="5017013"/>
            <a:ext cx="4576324" cy="1261667"/>
          </a:xfrm>
        </p:spPr>
        <p:txBody>
          <a:bodyPr/>
          <a:lstStyle/>
          <a:p>
            <a:r>
              <a:rPr lang="en-US" sz="2000" dirty="0"/>
              <a:t>Turned on manually through </a:t>
            </a:r>
          </a:p>
          <a:p>
            <a:r>
              <a:rPr lang="en-US" sz="2000" dirty="0"/>
              <a:t>Box site account. Provides enhancements for images,</a:t>
            </a:r>
          </a:p>
          <a:p>
            <a:r>
              <a:rPr lang="en-US" sz="2000" dirty="0"/>
              <a:t>video, audio, etc.</a:t>
            </a:r>
          </a:p>
        </p:txBody>
      </p:sp>
      <p:pic>
        <p:nvPicPr>
          <p:cNvPr id="18" name="Graphic 17">
            <a:extLst>
              <a:ext uri="{FF2B5EF4-FFF2-40B4-BE49-F238E27FC236}">
                <a16:creationId xmlns:a16="http://schemas.microsoft.com/office/drawing/2014/main" id="{EC955660-0B29-544F-85F1-35BC635D0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9165" y="1081645"/>
            <a:ext cx="2818646" cy="2818646"/>
          </a:xfrm>
          <a:prstGeom prst="rect">
            <a:avLst/>
          </a:prstGeom>
        </p:spPr>
      </p:pic>
      <p:pic>
        <p:nvPicPr>
          <p:cNvPr id="20" name="Graphic 19">
            <a:extLst>
              <a:ext uri="{FF2B5EF4-FFF2-40B4-BE49-F238E27FC236}">
                <a16:creationId xmlns:a16="http://schemas.microsoft.com/office/drawing/2014/main" id="{CB589B60-EE1D-D240-8082-E71C6AAA07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5547" y="1179265"/>
            <a:ext cx="2623405" cy="2623405"/>
          </a:xfrm>
          <a:prstGeom prst="rect">
            <a:avLst/>
          </a:prstGeom>
        </p:spPr>
      </p:pic>
    </p:spTree>
    <p:extLst>
      <p:ext uri="{BB962C8B-B14F-4D97-AF65-F5344CB8AC3E}">
        <p14:creationId xmlns:p14="http://schemas.microsoft.com/office/powerpoint/2010/main" val="218202117"/>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Custom Skills</a:t>
            </a:r>
          </a:p>
        </p:txBody>
      </p:sp>
    </p:spTree>
    <p:extLst>
      <p:ext uri="{BB962C8B-B14F-4D97-AF65-F5344CB8AC3E}">
        <p14:creationId xmlns:p14="http://schemas.microsoft.com/office/powerpoint/2010/main" val="37653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1182443"/>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Custom Skills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86624"/>
            <a:ext cx="5054600" cy="4298613"/>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for the enhancement of file metadata automatically through machine learning services.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Provides multiple card types for displaying data (timeline, transcript, keyword).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Uses tightly scoped read / write </a:t>
            </a:r>
            <a:r>
              <a:rPr kumimoji="0" lang="en-US" sz="2200" b="0" i="0" u="none" strike="noStrike" kern="0" cap="none" spc="0" normalizeH="0" baseline="0" noProof="0" dirty="0" err="1">
                <a:ln>
                  <a:noFill/>
                </a:ln>
                <a:solidFill>
                  <a:srgbClr val="72848E"/>
                </a:solidFill>
                <a:effectLst/>
                <a:uLnTx/>
                <a:uFillTx/>
                <a:latin typeface="Lato" charset="0"/>
                <a:ea typeface="+mj-ea"/>
                <a:cs typeface="Lato" charset="0"/>
                <a:sym typeface="Lato Bold"/>
              </a:rPr>
              <a:t>downscoped</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 tokens.</a:t>
            </a:r>
          </a:p>
        </p:txBody>
      </p:sp>
      <p:pic>
        <p:nvPicPr>
          <p:cNvPr id="3" name="Picture 2">
            <a:extLst>
              <a:ext uri="{FF2B5EF4-FFF2-40B4-BE49-F238E27FC236}">
                <a16:creationId xmlns:a16="http://schemas.microsoft.com/office/drawing/2014/main" id="{27C9EC16-87FC-F74E-B219-56646CCC7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200" y="498761"/>
            <a:ext cx="8382582" cy="6858000"/>
          </a:xfrm>
          <a:prstGeom prst="rect">
            <a:avLst/>
          </a:prstGeom>
        </p:spPr>
      </p:pic>
    </p:spTree>
    <p:extLst>
      <p:ext uri="{BB962C8B-B14F-4D97-AF65-F5344CB8AC3E}">
        <p14:creationId xmlns:p14="http://schemas.microsoft.com/office/powerpoint/2010/main" val="110666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37BD8-0F0A-5C4E-86CD-671AEDA4C7C2}"/>
              </a:ext>
            </a:extLst>
          </p:cNvPr>
          <p:cNvSpPr>
            <a:spLocks noGrp="1"/>
          </p:cNvSpPr>
          <p:nvPr>
            <p:ph type="title"/>
          </p:nvPr>
        </p:nvSpPr>
        <p:spPr/>
        <p:txBody>
          <a:bodyPr/>
          <a:lstStyle/>
          <a:p>
            <a:r>
              <a:rPr lang="en-US" dirty="0"/>
              <a:t>Example Skills Metadata Enhancement (Audio Data)</a:t>
            </a:r>
          </a:p>
        </p:txBody>
      </p:sp>
      <p:pic>
        <p:nvPicPr>
          <p:cNvPr id="10" name="Picture 9">
            <a:extLst>
              <a:ext uri="{FF2B5EF4-FFF2-40B4-BE49-F238E27FC236}">
                <a16:creationId xmlns:a16="http://schemas.microsoft.com/office/drawing/2014/main" id="{D169059A-238D-E748-BDDD-679F04B20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880" y="1598668"/>
            <a:ext cx="4063817" cy="5122872"/>
          </a:xfrm>
          <a:prstGeom prst="rect">
            <a:avLst/>
          </a:prstGeom>
        </p:spPr>
      </p:pic>
      <p:pic>
        <p:nvPicPr>
          <p:cNvPr id="12" name="Picture 11">
            <a:extLst>
              <a:ext uri="{FF2B5EF4-FFF2-40B4-BE49-F238E27FC236}">
                <a16:creationId xmlns:a16="http://schemas.microsoft.com/office/drawing/2014/main" id="{9ADFC849-0AA9-8845-8D0A-629E25175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3979" y="1589802"/>
            <a:ext cx="4150020" cy="4839637"/>
          </a:xfrm>
          <a:prstGeom prst="rect">
            <a:avLst/>
          </a:prstGeom>
        </p:spPr>
      </p:pic>
      <p:pic>
        <p:nvPicPr>
          <p:cNvPr id="14" name="Picture 13">
            <a:extLst>
              <a:ext uri="{FF2B5EF4-FFF2-40B4-BE49-F238E27FC236}">
                <a16:creationId xmlns:a16="http://schemas.microsoft.com/office/drawing/2014/main" id="{DDDD0FD8-8E09-334E-B63F-3D2F9BC05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2" y="1603169"/>
            <a:ext cx="2739366" cy="5266706"/>
          </a:xfrm>
          <a:prstGeom prst="rect">
            <a:avLst/>
          </a:prstGeom>
        </p:spPr>
      </p:pic>
    </p:spTree>
    <p:extLst>
      <p:ext uri="{BB962C8B-B14F-4D97-AF65-F5344CB8AC3E}">
        <p14:creationId xmlns:p14="http://schemas.microsoft.com/office/powerpoint/2010/main" val="370253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Middleware</a:t>
            </a:r>
          </a:p>
        </p:txBody>
      </p:sp>
      <p:sp>
        <p:nvSpPr>
          <p:cNvPr id="5" name="Text Placeholder 4"/>
          <p:cNvSpPr>
            <a:spLocks noGrp="1"/>
          </p:cNvSpPr>
          <p:nvPr>
            <p:ph type="body" sz="quarter" idx="25"/>
          </p:nvPr>
        </p:nvSpPr>
        <p:spPr>
          <a:xfrm>
            <a:off x="-134586" y="4431266"/>
            <a:ext cx="4576323" cy="552451"/>
          </a:xfrm>
        </p:spPr>
        <p:txBody>
          <a:bodyPr/>
          <a:lstStyle/>
          <a:p>
            <a:r>
              <a:rPr lang="en-US" dirty="0"/>
              <a:t>File Upload</a:t>
            </a:r>
          </a:p>
        </p:txBody>
      </p:sp>
      <p:sp>
        <p:nvSpPr>
          <p:cNvPr id="7" name="Text Placeholder 6"/>
          <p:cNvSpPr>
            <a:spLocks noGrp="1"/>
          </p:cNvSpPr>
          <p:nvPr>
            <p:ph type="body" sz="quarter" idx="29"/>
          </p:nvPr>
        </p:nvSpPr>
        <p:spPr>
          <a:xfrm>
            <a:off x="7714634" y="4431266"/>
            <a:ext cx="4576323" cy="552451"/>
          </a:xfrm>
        </p:spPr>
        <p:txBody>
          <a:bodyPr/>
          <a:lstStyle/>
          <a:p>
            <a:r>
              <a:rPr lang="en-US" dirty="0"/>
              <a:t>Machine Learning</a:t>
            </a:r>
          </a:p>
        </p:txBody>
      </p:sp>
      <p:sp>
        <p:nvSpPr>
          <p:cNvPr id="8" name="Text Placeholder 7"/>
          <p:cNvSpPr>
            <a:spLocks noGrp="1"/>
          </p:cNvSpPr>
          <p:nvPr>
            <p:ph type="body" sz="quarter" idx="30"/>
          </p:nvPr>
        </p:nvSpPr>
        <p:spPr>
          <a:xfrm>
            <a:off x="8398581" y="5131885"/>
            <a:ext cx="3237469" cy="1261667"/>
          </a:xfrm>
        </p:spPr>
        <p:txBody>
          <a:bodyPr/>
          <a:lstStyle/>
          <a:p>
            <a:r>
              <a:rPr lang="en-US" dirty="0"/>
              <a:t>The machine learning system will take in the contents of a Box file, run analysis of the data, and respond with the enhanced metadata to the middleware layer.</a:t>
            </a:r>
          </a:p>
        </p:txBody>
      </p:sp>
      <p:sp>
        <p:nvSpPr>
          <p:cNvPr id="9" name="Text Placeholder 8"/>
          <p:cNvSpPr>
            <a:spLocks noGrp="1"/>
          </p:cNvSpPr>
          <p:nvPr>
            <p:ph type="body" sz="quarter" idx="31"/>
          </p:nvPr>
        </p:nvSpPr>
        <p:spPr>
          <a:xfrm>
            <a:off x="4374292" y="5131885"/>
            <a:ext cx="3398108" cy="1261667"/>
          </a:xfrm>
        </p:spPr>
        <p:txBody>
          <a:bodyPr/>
          <a:lstStyle/>
          <a:p>
            <a:r>
              <a:rPr lang="en-US" dirty="0"/>
              <a:t>The middleware layer works as an intermediary between the Box file and ML system. It sends the file info the the ML system and updates the Box file metadata with its response.</a:t>
            </a:r>
          </a:p>
        </p:txBody>
      </p:sp>
      <p:sp>
        <p:nvSpPr>
          <p:cNvPr id="10" name="Text Placeholder 9"/>
          <p:cNvSpPr>
            <a:spLocks noGrp="1"/>
          </p:cNvSpPr>
          <p:nvPr>
            <p:ph type="body" sz="quarter" idx="32"/>
          </p:nvPr>
        </p:nvSpPr>
        <p:spPr>
          <a:xfrm>
            <a:off x="462656" y="5131885"/>
            <a:ext cx="3249827" cy="1261667"/>
          </a:xfrm>
        </p:spPr>
        <p:txBody>
          <a:bodyPr/>
          <a:lstStyle/>
          <a:p>
            <a:r>
              <a:rPr lang="en-US" dirty="0"/>
              <a:t>The skills process is triggered when a new or updated file is uploaded to Box. An event is sent to a specified endpoint with file access information.</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Skills Workflow</a:t>
            </a:r>
          </a:p>
        </p:txBody>
      </p:sp>
      <p:pic>
        <p:nvPicPr>
          <p:cNvPr id="12" name="Picture 11">
            <a:extLst>
              <a:ext uri="{FF2B5EF4-FFF2-40B4-BE49-F238E27FC236}">
                <a16:creationId xmlns:a16="http://schemas.microsoft.com/office/drawing/2014/main" id="{08AB6AA3-40D6-DB4C-BFAA-43A34FD11398}"/>
              </a:ext>
            </a:extLst>
          </p:cNvPr>
          <p:cNvPicPr>
            <a:picLocks noChangeAspect="1"/>
          </p:cNvPicPr>
          <p:nvPr/>
        </p:nvPicPr>
        <p:blipFill>
          <a:blip r:embed="rId3"/>
          <a:stretch>
            <a:fillRect/>
          </a:stretch>
        </p:blipFill>
        <p:spPr>
          <a:xfrm>
            <a:off x="1097929" y="2100874"/>
            <a:ext cx="2111291" cy="2111291"/>
          </a:xfrm>
          <a:prstGeom prst="rect">
            <a:avLst/>
          </a:prstGeom>
        </p:spPr>
      </p:pic>
      <p:pic>
        <p:nvPicPr>
          <p:cNvPr id="15" name="Picture 14">
            <a:extLst>
              <a:ext uri="{FF2B5EF4-FFF2-40B4-BE49-F238E27FC236}">
                <a16:creationId xmlns:a16="http://schemas.microsoft.com/office/drawing/2014/main" id="{9AB22402-CE92-7A4A-ACE6-257982723160}"/>
              </a:ext>
            </a:extLst>
          </p:cNvPr>
          <p:cNvPicPr>
            <a:picLocks noChangeAspect="1"/>
          </p:cNvPicPr>
          <p:nvPr/>
        </p:nvPicPr>
        <p:blipFill>
          <a:blip r:embed="rId4"/>
          <a:stretch>
            <a:fillRect/>
          </a:stretch>
        </p:blipFill>
        <p:spPr>
          <a:xfrm>
            <a:off x="4872254" y="1954999"/>
            <a:ext cx="2402183" cy="2402183"/>
          </a:xfrm>
          <a:prstGeom prst="rect">
            <a:avLst/>
          </a:prstGeom>
        </p:spPr>
      </p:pic>
      <p:pic>
        <p:nvPicPr>
          <p:cNvPr id="16" name="Picture 15">
            <a:extLst>
              <a:ext uri="{FF2B5EF4-FFF2-40B4-BE49-F238E27FC236}">
                <a16:creationId xmlns:a16="http://schemas.microsoft.com/office/drawing/2014/main" id="{FC2328D0-9ED4-7247-B002-78F32A6A2212}"/>
              </a:ext>
            </a:extLst>
          </p:cNvPr>
          <p:cNvPicPr>
            <a:picLocks noChangeAspect="1"/>
          </p:cNvPicPr>
          <p:nvPr/>
        </p:nvPicPr>
        <p:blipFill>
          <a:blip r:embed="rId5"/>
          <a:stretch>
            <a:fillRect/>
          </a:stretch>
        </p:blipFill>
        <p:spPr>
          <a:xfrm>
            <a:off x="8976164" y="2114939"/>
            <a:ext cx="2082301" cy="2082301"/>
          </a:xfrm>
          <a:prstGeom prst="rect">
            <a:avLst/>
          </a:prstGeom>
        </p:spPr>
      </p:pic>
      <p:cxnSp>
        <p:nvCxnSpPr>
          <p:cNvPr id="17" name="Straight Arrow Connector 16">
            <a:extLst>
              <a:ext uri="{FF2B5EF4-FFF2-40B4-BE49-F238E27FC236}">
                <a16:creationId xmlns:a16="http://schemas.microsoft.com/office/drawing/2014/main" id="{C5B7F67A-C514-FA45-97AD-6751FC1B1F88}"/>
              </a:ext>
            </a:extLst>
          </p:cNvPr>
          <p:cNvCxnSpPr>
            <a:cxnSpLocks/>
          </p:cNvCxnSpPr>
          <p:nvPr/>
        </p:nvCxnSpPr>
        <p:spPr>
          <a:xfrm>
            <a:off x="347947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875D1C19-6F62-844C-B800-A4CD802D13B7}"/>
              </a:ext>
            </a:extLst>
          </p:cNvPr>
          <p:cNvCxnSpPr>
            <a:cxnSpLocks/>
          </p:cNvCxnSpPr>
          <p:nvPr/>
        </p:nvCxnSpPr>
        <p:spPr>
          <a:xfrm flipH="1">
            <a:off x="346759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88C2ACE8-A56B-3F4D-B81F-C80159E1B11F}"/>
              </a:ext>
            </a:extLst>
          </p:cNvPr>
          <p:cNvSpPr/>
          <p:nvPr/>
        </p:nvSpPr>
        <p:spPr>
          <a:xfrm>
            <a:off x="346759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Event</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0" name="Rectangle 19">
            <a:extLst>
              <a:ext uri="{FF2B5EF4-FFF2-40B4-BE49-F238E27FC236}">
                <a16:creationId xmlns:a16="http://schemas.microsoft.com/office/drawing/2014/main" id="{0003FC6F-E440-4B4A-93A7-953C56D491AB}"/>
              </a:ext>
            </a:extLst>
          </p:cNvPr>
          <p:cNvSpPr/>
          <p:nvPr/>
        </p:nvSpPr>
        <p:spPr>
          <a:xfrm>
            <a:off x="347947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Metadata</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cxnSp>
        <p:nvCxnSpPr>
          <p:cNvPr id="23" name="Straight Arrow Connector 22">
            <a:extLst>
              <a:ext uri="{FF2B5EF4-FFF2-40B4-BE49-F238E27FC236}">
                <a16:creationId xmlns:a16="http://schemas.microsoft.com/office/drawing/2014/main" id="{EFA7EA4D-FF14-A747-A52B-5D4DD90C9B55}"/>
              </a:ext>
            </a:extLst>
          </p:cNvPr>
          <p:cNvCxnSpPr>
            <a:cxnSpLocks/>
          </p:cNvCxnSpPr>
          <p:nvPr/>
        </p:nvCxnSpPr>
        <p:spPr>
          <a:xfrm>
            <a:off x="741389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633E8A7D-E364-7F41-8B21-6333A6C5A551}"/>
              </a:ext>
            </a:extLst>
          </p:cNvPr>
          <p:cNvCxnSpPr>
            <a:cxnSpLocks/>
          </p:cNvCxnSpPr>
          <p:nvPr/>
        </p:nvCxnSpPr>
        <p:spPr>
          <a:xfrm flipH="1">
            <a:off x="740201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Rectangle 24">
            <a:extLst>
              <a:ext uri="{FF2B5EF4-FFF2-40B4-BE49-F238E27FC236}">
                <a16:creationId xmlns:a16="http://schemas.microsoft.com/office/drawing/2014/main" id="{0C8D213A-7857-834B-B7E1-1CA31B6AAAC7}"/>
              </a:ext>
            </a:extLst>
          </p:cNvPr>
          <p:cNvSpPr/>
          <p:nvPr/>
        </p:nvSpPr>
        <p:spPr>
          <a:xfrm>
            <a:off x="740201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Execute</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6" name="Rectangle 25">
            <a:extLst>
              <a:ext uri="{FF2B5EF4-FFF2-40B4-BE49-F238E27FC236}">
                <a16:creationId xmlns:a16="http://schemas.microsoft.com/office/drawing/2014/main" id="{B775DD80-286A-2742-A787-E037DD8C815F}"/>
              </a:ext>
            </a:extLst>
          </p:cNvPr>
          <p:cNvSpPr/>
          <p:nvPr/>
        </p:nvSpPr>
        <p:spPr>
          <a:xfrm>
            <a:off x="741389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Callback</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Tree>
    <p:extLst>
      <p:ext uri="{BB962C8B-B14F-4D97-AF65-F5344CB8AC3E}">
        <p14:creationId xmlns:p14="http://schemas.microsoft.com/office/powerpoint/2010/main" val="41164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4: System to System Model</a:t>
            </a:r>
            <a:br>
              <a:rPr lang="en-US" sz="4800" dirty="0"/>
            </a:br>
            <a:r>
              <a:rPr lang="en-US" sz="3600" dirty="0"/>
              <a:t>(Back office apps and integrations, content ingestion)</a:t>
            </a:r>
            <a:br>
              <a:rPr lang="en-US" sz="4800" dirty="0"/>
            </a:br>
            <a:endParaRPr lang="en-US" sz="4800" dirty="0"/>
          </a:p>
        </p:txBody>
      </p:sp>
    </p:spTree>
    <p:extLst>
      <p:ext uri="{BB962C8B-B14F-4D97-AF65-F5344CB8AC3E}">
        <p14:creationId xmlns:p14="http://schemas.microsoft.com/office/powerpoint/2010/main" val="21951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794122"/>
            <a:ext cx="5054600" cy="2667397"/>
          </a:xfrm>
          <a:prstGeom prst="rect">
            <a:avLst/>
          </a:prstGeom>
        </p:spPr>
        <p:txBody>
          <a:bodyPr wrap="square">
            <a:spAutoFit/>
          </a:bodyPr>
          <a:lstStyle/>
          <a:p>
            <a:pPr marL="34290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Using a folder or file ID, add new metadata to a file. </a:t>
            </a:r>
          </a:p>
          <a:p>
            <a:pPr marL="34290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Stretch goal: Listen for potential error responses to adding metadata when already present (</a:t>
            </a:r>
            <a:r>
              <a:rPr lang="en-US" sz="2200" spc="0" dirty="0" err="1">
                <a:solidFill>
                  <a:srgbClr val="72848E"/>
                </a:solidFill>
                <a:latin typeface="Lato" charset="0"/>
                <a:cs typeface="Lato" charset="0"/>
                <a:sym typeface="Lato Bold"/>
              </a:rPr>
              <a:t>tuple_already_exists</a:t>
            </a:r>
            <a:r>
              <a:rPr lang="en-US" sz="2200" spc="0" dirty="0">
                <a:solidFill>
                  <a:srgbClr val="72848E"/>
                </a:solidFill>
                <a:latin typeface="Lato" charset="0"/>
                <a:cs typeface="Lato" charset="0"/>
                <a:sym typeface="Lato Bold"/>
              </a:rPr>
              <a:t>) and update metadata with new values.</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Creating and Updating Metadata</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47658819"/>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Sample Application</a:t>
            </a:r>
          </a:p>
        </p:txBody>
      </p:sp>
    </p:spTree>
    <p:extLst>
      <p:ext uri="{BB962C8B-B14F-4D97-AF65-F5344CB8AC3E}">
        <p14:creationId xmlns:p14="http://schemas.microsoft.com/office/powerpoint/2010/main" val="34406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a:xfrm>
            <a:off x="914145" y="2770909"/>
            <a:ext cx="8229600" cy="1508484"/>
          </a:xfrm>
        </p:spPr>
        <p:txBody>
          <a:bodyPr lIns="0" tIns="0" rIns="0" bIns="0" anchor="t"/>
          <a:lstStyle/>
          <a:p>
            <a:r>
              <a:rPr lang="en-US" dirty="0">
                <a:solidFill>
                  <a:schemeClr val="bg1"/>
                </a:solidFill>
              </a:rPr>
              <a:t>Box Platform Developer Workshop</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24940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System to System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No user content needs to be handled</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Service accounts are used here as the de-facto user object for system to system interactions and back office workflows.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Perfect for apps where a user construct isn’t needed (e.g. departmental or company owned content that transcends user ownership).</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Service account </a:t>
            </a:r>
            <a:r>
              <a:rPr lang="en-US" sz="2000" dirty="0" err="1">
                <a:solidFill>
                  <a:srgbClr val="72848E"/>
                </a:solidFill>
                <a:latin typeface="Lato"/>
                <a:cs typeface="Lato Regular"/>
                <a:sym typeface="Lato Regular"/>
              </a:rPr>
              <a:t>auth</a:t>
            </a:r>
            <a:r>
              <a:rPr lang="en-US" sz="2000" dirty="0">
                <a:solidFill>
                  <a:srgbClr val="72848E"/>
                </a:solidFill>
                <a:latin typeface="Lato"/>
                <a:cs typeface="Lato Regular"/>
                <a:sym typeface="Lato Regular"/>
              </a:rPr>
              <a:t> is cleanly handled by the JWT process.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Because a service account can be granted elevated scopes, this model allows you to tightly control what activities that the service account can perform. This gives you complete control of assigning permissions to different backend services. </a:t>
            </a:r>
          </a:p>
        </p:txBody>
      </p:sp>
    </p:spTree>
    <p:extLst>
      <p:ext uri="{BB962C8B-B14F-4D97-AF65-F5344CB8AC3E}">
        <p14:creationId xmlns:p14="http://schemas.microsoft.com/office/powerpoint/2010/main" val="327528625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80236" y="2730754"/>
            <a:ext cx="5054600" cy="2534027"/>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Explore the developer site and console.</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Create your first JWT / OAuth application.</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Authenticate the application in your enterprise.</a:t>
            </a: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Creating your first application on Box Platform</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4940156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User Types, Application </a:t>
            </a:r>
            <a:br>
              <a:rPr lang="en-US" sz="4800" dirty="0"/>
            </a:br>
            <a:r>
              <a:rPr lang="en-US" sz="4800" dirty="0" err="1"/>
              <a:t>Auth</a:t>
            </a:r>
            <a:r>
              <a:rPr lang="en-US" sz="4800" dirty="0"/>
              <a:t> Types, and Scopes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7769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Types</a:t>
            </a:r>
          </a:p>
        </p:txBody>
      </p:sp>
    </p:spTree>
    <p:extLst>
      <p:ext uri="{BB962C8B-B14F-4D97-AF65-F5344CB8AC3E}">
        <p14:creationId xmlns:p14="http://schemas.microsoft.com/office/powerpoint/2010/main" val="4623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Managed User</a:t>
            </a:r>
          </a:p>
        </p:txBody>
      </p:sp>
      <p:sp>
        <p:nvSpPr>
          <p:cNvPr id="5" name="Text Placeholder 4"/>
          <p:cNvSpPr>
            <a:spLocks noGrp="1"/>
          </p:cNvSpPr>
          <p:nvPr>
            <p:ph type="body" sz="quarter" idx="25"/>
          </p:nvPr>
        </p:nvSpPr>
        <p:spPr>
          <a:xfrm>
            <a:off x="304800" y="4431266"/>
            <a:ext cx="4576323" cy="552451"/>
          </a:xfrm>
        </p:spPr>
        <p:txBody>
          <a:bodyPr/>
          <a:lstStyle/>
          <a:p>
            <a:r>
              <a:rPr lang="en-US" dirty="0"/>
              <a:t>App User</a:t>
            </a:r>
          </a:p>
        </p:txBody>
      </p:sp>
      <p:sp>
        <p:nvSpPr>
          <p:cNvPr id="7" name="Text Placeholder 6"/>
          <p:cNvSpPr>
            <a:spLocks noGrp="1"/>
          </p:cNvSpPr>
          <p:nvPr>
            <p:ph type="body" sz="quarter" idx="29"/>
          </p:nvPr>
        </p:nvSpPr>
        <p:spPr>
          <a:xfrm>
            <a:off x="7310876" y="4431266"/>
            <a:ext cx="4576323" cy="552451"/>
          </a:xfrm>
        </p:spPr>
        <p:txBody>
          <a:bodyPr/>
          <a:lstStyle/>
          <a:p>
            <a:r>
              <a:rPr lang="en-US" dirty="0"/>
              <a:t>External User</a:t>
            </a:r>
          </a:p>
        </p:txBody>
      </p:sp>
      <p:sp>
        <p:nvSpPr>
          <p:cNvPr id="8" name="Text Placeholder 7"/>
          <p:cNvSpPr>
            <a:spLocks noGrp="1"/>
          </p:cNvSpPr>
          <p:nvPr>
            <p:ph type="body" sz="quarter" idx="30"/>
          </p:nvPr>
        </p:nvSpPr>
        <p:spPr>
          <a:xfrm>
            <a:off x="7994823" y="5131885"/>
            <a:ext cx="3237469" cy="1261667"/>
          </a:xfrm>
        </p:spPr>
        <p:txBody>
          <a:bodyPr/>
          <a:lstStyle/>
          <a:p>
            <a:r>
              <a:rPr lang="en-US" dirty="0"/>
              <a:t>Same as a managed user, but is not part of the same enterprise as the app. These are users that have been collaborated into content by a user in the enterprise.</a:t>
            </a:r>
          </a:p>
        </p:txBody>
      </p:sp>
      <p:sp>
        <p:nvSpPr>
          <p:cNvPr id="9" name="Text Placeholder 8"/>
          <p:cNvSpPr>
            <a:spLocks noGrp="1"/>
          </p:cNvSpPr>
          <p:nvPr>
            <p:ph type="body" sz="quarter" idx="31"/>
          </p:nvPr>
        </p:nvSpPr>
        <p:spPr>
          <a:xfrm>
            <a:off x="4374292" y="5131885"/>
            <a:ext cx="3398108" cy="1261667"/>
          </a:xfrm>
        </p:spPr>
        <p:txBody>
          <a:bodyPr/>
          <a:lstStyle/>
          <a:p>
            <a:r>
              <a:rPr lang="en-US" dirty="0"/>
              <a:t>A regular Box user that is part of the same enterprise as the app. This user account can be accessed by the API or by logging in to </a:t>
            </a:r>
            <a:r>
              <a:rPr lang="en-US" dirty="0" err="1"/>
              <a:t>box.com</a:t>
            </a:r>
            <a:r>
              <a:rPr lang="en-US" dirty="0"/>
              <a:t> </a:t>
            </a:r>
          </a:p>
        </p:txBody>
      </p:sp>
      <p:sp>
        <p:nvSpPr>
          <p:cNvPr id="10" name="Text Placeholder 9"/>
          <p:cNvSpPr>
            <a:spLocks noGrp="1"/>
          </p:cNvSpPr>
          <p:nvPr>
            <p:ph type="body" sz="quarter" idx="32"/>
          </p:nvPr>
        </p:nvSpPr>
        <p:spPr>
          <a:xfrm>
            <a:off x="902042" y="5131885"/>
            <a:ext cx="3249827" cy="1261667"/>
          </a:xfrm>
        </p:spPr>
        <p:txBody>
          <a:bodyPr/>
          <a:lstStyle/>
          <a:p>
            <a:r>
              <a:rPr lang="en-US" dirty="0"/>
              <a:t>Users created by an app that may only be accessed by that app. This user account can only be accessed through API calls.</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Users Defined within Box</a:t>
            </a:r>
          </a:p>
        </p:txBody>
      </p:sp>
      <p:pic>
        <p:nvPicPr>
          <p:cNvPr id="4" name="Picture 3">
            <a:extLst>
              <a:ext uri="{FF2B5EF4-FFF2-40B4-BE49-F238E27FC236}">
                <a16:creationId xmlns:a16="http://schemas.microsoft.com/office/drawing/2014/main" id="{9B58C7D3-F62C-A14E-8C72-20811EE5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461" y="1949350"/>
            <a:ext cx="2132914" cy="2132914"/>
          </a:xfrm>
          <a:prstGeom prst="rect">
            <a:avLst/>
          </a:prstGeom>
        </p:spPr>
      </p:pic>
      <p:pic>
        <p:nvPicPr>
          <p:cNvPr id="11" name="Picture 10">
            <a:extLst>
              <a:ext uri="{FF2B5EF4-FFF2-40B4-BE49-F238E27FC236}">
                <a16:creationId xmlns:a16="http://schemas.microsoft.com/office/drawing/2014/main" id="{88058223-D235-8C4E-A3FF-C5ECC45CC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872" y="1949350"/>
            <a:ext cx="2132914" cy="2132914"/>
          </a:xfrm>
          <a:prstGeom prst="rect">
            <a:avLst/>
          </a:prstGeom>
        </p:spPr>
      </p:pic>
      <p:pic>
        <p:nvPicPr>
          <p:cNvPr id="13" name="Picture 12">
            <a:extLst>
              <a:ext uri="{FF2B5EF4-FFF2-40B4-BE49-F238E27FC236}">
                <a16:creationId xmlns:a16="http://schemas.microsoft.com/office/drawing/2014/main" id="{0049125C-4F2F-A04B-A6E4-E37B74C8D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504" y="1949350"/>
            <a:ext cx="2132914" cy="2132914"/>
          </a:xfrm>
          <a:prstGeom prst="rect">
            <a:avLst/>
          </a:prstGeom>
        </p:spPr>
      </p:pic>
    </p:spTree>
    <p:extLst>
      <p:ext uri="{BB962C8B-B14F-4D97-AF65-F5344CB8AC3E}">
        <p14:creationId xmlns:p14="http://schemas.microsoft.com/office/powerpoint/2010/main" val="376454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Application </a:t>
            </a:r>
            <a:r>
              <a:rPr lang="en-US" sz="4800" dirty="0" err="1"/>
              <a:t>Auth</a:t>
            </a:r>
            <a:r>
              <a:rPr lang="en-US" sz="4800" dirty="0"/>
              <a:t> Types</a:t>
            </a:r>
          </a:p>
        </p:txBody>
      </p:sp>
    </p:spTree>
    <p:extLst>
      <p:ext uri="{BB962C8B-B14F-4D97-AF65-F5344CB8AC3E}">
        <p14:creationId xmlns:p14="http://schemas.microsoft.com/office/powerpoint/2010/main" val="348183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697966"/>
            <a:ext cx="4576323" cy="552451"/>
          </a:xfrm>
        </p:spPr>
        <p:txBody>
          <a:bodyPr/>
          <a:lstStyle/>
          <a:p>
            <a:r>
              <a:rPr lang="en-US" dirty="0"/>
              <a:t>JWT / OAuth 2</a:t>
            </a:r>
          </a:p>
        </p:txBody>
      </p:sp>
      <p:sp>
        <p:nvSpPr>
          <p:cNvPr id="5" name="Text Placeholder 4"/>
          <p:cNvSpPr>
            <a:spLocks noGrp="1"/>
          </p:cNvSpPr>
          <p:nvPr>
            <p:ph type="body" sz="quarter" idx="25"/>
          </p:nvPr>
        </p:nvSpPr>
        <p:spPr>
          <a:xfrm>
            <a:off x="304800" y="4697966"/>
            <a:ext cx="4576323" cy="552451"/>
          </a:xfrm>
        </p:spPr>
        <p:txBody>
          <a:bodyPr/>
          <a:lstStyle/>
          <a:p>
            <a:r>
              <a:rPr lang="en-US" dirty="0"/>
              <a:t>OAuth 2</a:t>
            </a:r>
          </a:p>
        </p:txBody>
      </p:sp>
      <p:sp>
        <p:nvSpPr>
          <p:cNvPr id="7" name="Text Placeholder 6"/>
          <p:cNvSpPr>
            <a:spLocks noGrp="1"/>
          </p:cNvSpPr>
          <p:nvPr>
            <p:ph type="body" sz="quarter" idx="29"/>
          </p:nvPr>
        </p:nvSpPr>
        <p:spPr>
          <a:xfrm>
            <a:off x="7310876" y="4697966"/>
            <a:ext cx="4576323" cy="552451"/>
          </a:xfrm>
        </p:spPr>
        <p:txBody>
          <a:bodyPr/>
          <a:lstStyle/>
          <a:p>
            <a:r>
              <a:rPr lang="en-US" dirty="0"/>
              <a:t>Developer Token</a:t>
            </a:r>
          </a:p>
        </p:txBody>
      </p:sp>
      <p:sp>
        <p:nvSpPr>
          <p:cNvPr id="8" name="Text Placeholder 7"/>
          <p:cNvSpPr>
            <a:spLocks noGrp="1"/>
          </p:cNvSpPr>
          <p:nvPr>
            <p:ph type="body" sz="quarter" idx="30"/>
          </p:nvPr>
        </p:nvSpPr>
        <p:spPr>
          <a:xfrm>
            <a:off x="7994823" y="5398585"/>
            <a:ext cx="3237469" cy="1261667"/>
          </a:xfrm>
        </p:spPr>
        <p:txBody>
          <a:bodyPr/>
          <a:lstStyle/>
          <a:p>
            <a:r>
              <a:rPr lang="en-US" dirty="0"/>
              <a:t>Short lived developer      prototyping token</a:t>
            </a:r>
          </a:p>
        </p:txBody>
      </p:sp>
      <p:sp>
        <p:nvSpPr>
          <p:cNvPr id="9" name="Text Placeholder 8"/>
          <p:cNvSpPr>
            <a:spLocks noGrp="1"/>
          </p:cNvSpPr>
          <p:nvPr>
            <p:ph type="body" sz="quarter" idx="31"/>
          </p:nvPr>
        </p:nvSpPr>
        <p:spPr>
          <a:xfrm>
            <a:off x="4374292" y="5398585"/>
            <a:ext cx="3398108" cy="1261667"/>
          </a:xfrm>
        </p:spPr>
        <p:txBody>
          <a:bodyPr/>
          <a:lstStyle/>
          <a:p>
            <a:r>
              <a:rPr lang="en-US" dirty="0"/>
              <a:t>Use an existing identity system without logging into Box</a:t>
            </a:r>
          </a:p>
        </p:txBody>
      </p:sp>
      <p:sp>
        <p:nvSpPr>
          <p:cNvPr id="10" name="Text Placeholder 9"/>
          <p:cNvSpPr>
            <a:spLocks noGrp="1"/>
          </p:cNvSpPr>
          <p:nvPr>
            <p:ph type="body" sz="quarter" idx="32"/>
          </p:nvPr>
        </p:nvSpPr>
        <p:spPr>
          <a:xfrm>
            <a:off x="902042" y="5398585"/>
            <a:ext cx="3249827" cy="1261667"/>
          </a:xfrm>
        </p:spPr>
        <p:txBody>
          <a:bodyPr/>
          <a:lstStyle/>
          <a:p>
            <a:r>
              <a:rPr lang="en-US" dirty="0"/>
              <a:t>Use a user’s Box login as the identity system</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Auth</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Systems Box Platform Employs</a:t>
            </a:r>
          </a:p>
        </p:txBody>
      </p:sp>
      <p:pic>
        <p:nvPicPr>
          <p:cNvPr id="16" name="Picture 15">
            <a:extLst>
              <a:ext uri="{FF2B5EF4-FFF2-40B4-BE49-F238E27FC236}">
                <a16:creationId xmlns:a16="http://schemas.microsoft.com/office/drawing/2014/main" id="{3179FBA5-4E72-414F-9CF7-ECDF15154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712" y="2216050"/>
            <a:ext cx="2141584" cy="2132914"/>
          </a:xfrm>
          <a:prstGeom prst="rect">
            <a:avLst/>
          </a:prstGeom>
        </p:spPr>
      </p:pic>
      <p:pic>
        <p:nvPicPr>
          <p:cNvPr id="17" name="Picture 16">
            <a:extLst>
              <a:ext uri="{FF2B5EF4-FFF2-40B4-BE49-F238E27FC236}">
                <a16:creationId xmlns:a16="http://schemas.microsoft.com/office/drawing/2014/main" id="{153BFFFD-E5BB-4D42-87C8-FCED50F61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900" y="2285557"/>
            <a:ext cx="3657600" cy="1968500"/>
          </a:xfrm>
          <a:prstGeom prst="rect">
            <a:avLst/>
          </a:prstGeom>
        </p:spPr>
      </p:pic>
      <p:pic>
        <p:nvPicPr>
          <p:cNvPr id="20" name="Graphic 19">
            <a:extLst>
              <a:ext uri="{FF2B5EF4-FFF2-40B4-BE49-F238E27FC236}">
                <a16:creationId xmlns:a16="http://schemas.microsoft.com/office/drawing/2014/main" id="{50F96083-9E3E-724A-9E70-F9CF16FD3F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3246" y="2217382"/>
            <a:ext cx="2131582" cy="2131582"/>
          </a:xfrm>
          <a:prstGeom prst="rect">
            <a:avLst/>
          </a:prstGeom>
        </p:spPr>
      </p:pic>
    </p:spTree>
    <p:extLst>
      <p:ext uri="{BB962C8B-B14F-4D97-AF65-F5344CB8AC3E}">
        <p14:creationId xmlns:p14="http://schemas.microsoft.com/office/powerpoint/2010/main" val="34189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OAuth 2</a:t>
            </a:r>
          </a:p>
        </p:txBody>
      </p:sp>
      <p:pic>
        <p:nvPicPr>
          <p:cNvPr id="7" name="Picture 6">
            <a:extLst>
              <a:ext uri="{FF2B5EF4-FFF2-40B4-BE49-F238E27FC236}">
                <a16:creationId xmlns:a16="http://schemas.microsoft.com/office/drawing/2014/main" id="{B3C4AB7B-29A4-BB45-A086-3FDBCD170789}"/>
              </a:ext>
            </a:extLst>
          </p:cNvPr>
          <p:cNvPicPr>
            <a:picLocks noChangeAspect="1"/>
          </p:cNvPicPr>
          <p:nvPr/>
        </p:nvPicPr>
        <p:blipFill>
          <a:blip r:embed="rId3"/>
          <a:stretch>
            <a:fillRect/>
          </a:stretch>
        </p:blipFill>
        <p:spPr>
          <a:xfrm>
            <a:off x="6056326" y="729049"/>
            <a:ext cx="11674192" cy="6128951"/>
          </a:xfrm>
          <a:prstGeom prst="rect">
            <a:avLst/>
          </a:prstGeom>
        </p:spPr>
      </p:pic>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Requires that users be forwarded to Box to log in with their Box account to accept app permissions.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token that is generated is bound to the user who logged in.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268350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993B1D-E8B6-0446-BAD5-660D35BCC4C6}"/>
              </a:ext>
            </a:extLst>
          </p:cNvPr>
          <p:cNvSpPr>
            <a:spLocks noGrp="1"/>
          </p:cNvSpPr>
          <p:nvPr>
            <p:ph type="body" idx="1"/>
          </p:nvPr>
        </p:nvSpPr>
        <p:spPr>
          <a:xfrm>
            <a:off x="1108364" y="2097024"/>
            <a:ext cx="10483789" cy="3843699"/>
          </a:xfrm>
        </p:spPr>
        <p:txBody>
          <a:bodyPr/>
          <a:lstStyle/>
          <a:p>
            <a:pPr marL="342900" indent="-342900">
              <a:buFont typeface="+mj-lt"/>
              <a:buAutoNum type="arabicPeriod"/>
            </a:pPr>
            <a:r>
              <a:rPr lang="en-US" sz="2400" dirty="0"/>
              <a:t>Box platform use cases</a:t>
            </a:r>
          </a:p>
          <a:p>
            <a:pPr marL="342900" indent="-342900">
              <a:buFont typeface="+mj-lt"/>
              <a:buAutoNum type="arabicPeriod"/>
            </a:pPr>
            <a:r>
              <a:rPr lang="en-US" sz="2400" dirty="0"/>
              <a:t>User types, application </a:t>
            </a:r>
            <a:r>
              <a:rPr lang="en-US" sz="2400" dirty="0" err="1"/>
              <a:t>auth</a:t>
            </a:r>
            <a:r>
              <a:rPr lang="en-US" sz="2400" dirty="0"/>
              <a:t> types, and scopes</a:t>
            </a:r>
          </a:p>
          <a:p>
            <a:pPr marL="342900" indent="-342900">
              <a:buFont typeface="+mj-lt"/>
              <a:buAutoNum type="arabicPeriod"/>
            </a:pPr>
            <a:r>
              <a:rPr lang="en-US" sz="2400" dirty="0"/>
              <a:t>Service accounts</a:t>
            </a:r>
          </a:p>
          <a:p>
            <a:pPr marL="342900" indent="-342900">
              <a:buFont typeface="+mj-lt"/>
              <a:buAutoNum type="arabicPeriod"/>
            </a:pPr>
            <a:r>
              <a:rPr lang="en-US" sz="2400" dirty="0"/>
              <a:t>Collaboration and permissions structures</a:t>
            </a:r>
          </a:p>
          <a:p>
            <a:pPr marL="342900" indent="-342900">
              <a:buFont typeface="+mj-lt"/>
              <a:buAutoNum type="arabicPeriod"/>
            </a:pPr>
            <a:r>
              <a:rPr lang="en-US" sz="2400" dirty="0"/>
              <a:t>Error conditions and program flow</a:t>
            </a:r>
          </a:p>
          <a:p>
            <a:pPr marL="342900" indent="-342900">
              <a:buFont typeface="+mj-lt"/>
              <a:buAutoNum type="arabicPeriod"/>
            </a:pPr>
            <a:r>
              <a:rPr lang="en-US" sz="2400" dirty="0"/>
              <a:t>Webhooks</a:t>
            </a:r>
          </a:p>
          <a:p>
            <a:pPr marL="342900" indent="-342900">
              <a:buFont typeface="+mj-lt"/>
              <a:buAutoNum type="arabicPeriod"/>
            </a:pPr>
            <a:r>
              <a:rPr lang="en-US" sz="2400" dirty="0"/>
              <a:t>Token management and UI tools</a:t>
            </a:r>
          </a:p>
          <a:p>
            <a:pPr marL="342900" indent="-342900">
              <a:buFont typeface="+mj-lt"/>
              <a:buAutoNum type="arabicPeriod"/>
            </a:pPr>
            <a:r>
              <a:rPr lang="en-US" sz="2400" dirty="0"/>
              <a:t>Advanced automation and machine learning</a:t>
            </a:r>
          </a:p>
        </p:txBody>
      </p:sp>
      <p:sp>
        <p:nvSpPr>
          <p:cNvPr id="3" name="Title 2">
            <a:extLst>
              <a:ext uri="{FF2B5EF4-FFF2-40B4-BE49-F238E27FC236}">
                <a16:creationId xmlns:a16="http://schemas.microsoft.com/office/drawing/2014/main" id="{B694C1CB-BBBD-6545-A55E-620783D9A95C}"/>
              </a:ext>
            </a:extLst>
          </p:cNvPr>
          <p:cNvSpPr>
            <a:spLocks noGrp="1"/>
          </p:cNvSpPr>
          <p:nvPr>
            <p:ph type="title"/>
          </p:nvPr>
        </p:nvSpPr>
        <p:spPr/>
        <p:txBody>
          <a:bodyPr/>
          <a:lstStyle/>
          <a:p>
            <a:r>
              <a:rPr lang="en-US" dirty="0"/>
              <a:t>What are we looking at today?</a:t>
            </a:r>
          </a:p>
        </p:txBody>
      </p:sp>
    </p:spTree>
    <p:extLst>
      <p:ext uri="{BB962C8B-B14F-4D97-AF65-F5344CB8AC3E}">
        <p14:creationId xmlns:p14="http://schemas.microsoft.com/office/powerpoint/2010/main" val="60498859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JWT / OAuth 2</a:t>
            </a:r>
          </a:p>
        </p:txBody>
      </p:sp>
      <p:pic>
        <p:nvPicPr>
          <p:cNvPr id="6" name="Picture 5">
            <a:extLst>
              <a:ext uri="{FF2B5EF4-FFF2-40B4-BE49-F238E27FC236}">
                <a16:creationId xmlns:a16="http://schemas.microsoft.com/office/drawing/2014/main" id="{58416EF9-B995-C644-B3A8-C1AB0B33E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692" y="729049"/>
            <a:ext cx="6712979" cy="6141974"/>
          </a:xfrm>
          <a:prstGeom prst="rect">
            <a:avLst/>
          </a:prstGeom>
        </p:spPr>
      </p:pic>
      <p:sp>
        <p:nvSpPr>
          <p:cNvPr id="8" name="Rectangle 7">
            <a:extLst>
              <a:ext uri="{FF2B5EF4-FFF2-40B4-BE49-F238E27FC236}">
                <a16:creationId xmlns:a16="http://schemas.microsoft.com/office/drawing/2014/main" id="{ABADBE27-5D47-1A4A-9541-36F47F64D9F7}"/>
              </a:ext>
            </a:extLst>
          </p:cNvPr>
          <p:cNvSpPr/>
          <p:nvPr/>
        </p:nvSpPr>
        <p:spPr>
          <a:xfrm>
            <a:off x="609600" y="1962974"/>
            <a:ext cx="5054600" cy="545790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and app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use of an existing identity management system.</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app to manage all user and config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Runs behind the scenes.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38144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44225-9B25-8C44-8AA1-5B1DB479C5C7}"/>
              </a:ext>
            </a:extLst>
          </p:cNvPr>
          <p:cNvPicPr>
            <a:picLocks noChangeAspect="1"/>
          </p:cNvPicPr>
          <p:nvPr/>
        </p:nvPicPr>
        <p:blipFill>
          <a:blip r:embed="rId2"/>
          <a:stretch>
            <a:fillRect/>
          </a:stretch>
        </p:blipFill>
        <p:spPr>
          <a:xfrm>
            <a:off x="6050692" y="729049"/>
            <a:ext cx="6141308" cy="6141308"/>
          </a:xfrm>
          <a:prstGeom prst="rect">
            <a:avLst/>
          </a:prstGeom>
        </p:spPr>
      </p:pic>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Developer Token</a:t>
            </a:r>
          </a:p>
        </p:txBody>
      </p:sp>
      <p:sp>
        <p:nvSpPr>
          <p:cNvPr id="4" name="Rectangle 3">
            <a:extLst>
              <a:ext uri="{FF2B5EF4-FFF2-40B4-BE49-F238E27FC236}">
                <a16:creationId xmlns:a16="http://schemas.microsoft.com/office/drawing/2014/main" id="{05080D01-613A-0440-B6CC-10E935106AC7}"/>
              </a:ext>
            </a:extLst>
          </p:cNvPr>
          <p:cNvSpPr/>
          <p:nvPr/>
        </p:nvSpPr>
        <p:spPr>
          <a:xfrm>
            <a:off x="609600" y="1797874"/>
            <a:ext cx="5054600" cy="5796459"/>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None.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Short lived (1 hour) token generated in the application config.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Cannot be refreshed programmatically, only manually.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Should only be used for quick testing &amp; API requests, </a:t>
            </a:r>
            <a:r>
              <a:rPr kumimoji="0" lang="en-US" sz="2200" b="0" i="0" u="sng" strike="noStrike" kern="0" cap="none" spc="0" normalizeH="0" baseline="0" noProof="0" dirty="0">
                <a:ln>
                  <a:noFill/>
                </a:ln>
                <a:solidFill>
                  <a:srgbClr val="72848E"/>
                </a:solidFill>
                <a:effectLst/>
                <a:uLnTx/>
                <a:uFillTx/>
                <a:latin typeface="Lato" charset="0"/>
                <a:ea typeface="+mj-ea"/>
                <a:cs typeface="Lato" charset="0"/>
                <a:sym typeface="Lato Bold"/>
              </a:rPr>
              <a:t>never in production</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81271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Scopes</a:t>
            </a:r>
          </a:p>
        </p:txBody>
      </p:sp>
    </p:spTree>
    <p:extLst>
      <p:ext uri="{BB962C8B-B14F-4D97-AF65-F5344CB8AC3E}">
        <p14:creationId xmlns:p14="http://schemas.microsoft.com/office/powerpoint/2010/main" val="381716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14D5C8-596D-2B4C-835F-E8DCCA03BD30}"/>
              </a:ext>
            </a:extLst>
          </p:cNvPr>
          <p:cNvSpPr>
            <a:spLocks noGrp="1"/>
          </p:cNvSpPr>
          <p:nvPr>
            <p:ph type="body" sz="quarter" idx="20"/>
          </p:nvPr>
        </p:nvSpPr>
        <p:spPr/>
        <p:txBody>
          <a:bodyPr/>
          <a:lstStyle/>
          <a:p>
            <a:r>
              <a:rPr lang="en-US" dirty="0"/>
              <a:t>Application  Scopes</a:t>
            </a:r>
          </a:p>
        </p:txBody>
      </p:sp>
      <p:sp>
        <p:nvSpPr>
          <p:cNvPr id="5" name="Text Placeholder 4">
            <a:extLst>
              <a:ext uri="{FF2B5EF4-FFF2-40B4-BE49-F238E27FC236}">
                <a16:creationId xmlns:a16="http://schemas.microsoft.com/office/drawing/2014/main" id="{B559F813-0827-F847-9969-916FAC2EBE53}"/>
              </a:ext>
            </a:extLst>
          </p:cNvPr>
          <p:cNvSpPr>
            <a:spLocks noGrp="1"/>
          </p:cNvSpPr>
          <p:nvPr>
            <p:ph type="body" idx="1"/>
          </p:nvPr>
        </p:nvSpPr>
        <p:spPr/>
        <p:txBody>
          <a:bodyPr/>
          <a:lstStyle/>
          <a:p>
            <a:r>
              <a:rPr lang="en-US" dirty="0"/>
              <a:t>What your application will have permission to do on behalf of the application, enterprise, and users.</a:t>
            </a:r>
          </a:p>
        </p:txBody>
      </p:sp>
      <p:pic>
        <p:nvPicPr>
          <p:cNvPr id="8" name="Picture 7">
            <a:extLst>
              <a:ext uri="{FF2B5EF4-FFF2-40B4-BE49-F238E27FC236}">
                <a16:creationId xmlns:a16="http://schemas.microsoft.com/office/drawing/2014/main" id="{FFFF10B1-356E-344D-A78D-A3A674778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454150"/>
            <a:ext cx="10236200" cy="5479378"/>
          </a:xfrm>
          <a:prstGeom prst="rect">
            <a:avLst/>
          </a:prstGeom>
        </p:spPr>
      </p:pic>
    </p:spTree>
    <p:extLst>
      <p:ext uri="{BB962C8B-B14F-4D97-AF65-F5344CB8AC3E}">
        <p14:creationId xmlns:p14="http://schemas.microsoft.com/office/powerpoint/2010/main" val="98723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315723"/>
            <a:ext cx="5575226" cy="810663"/>
          </a:xfrm>
        </p:spPr>
        <p:txBody>
          <a:bodyPr/>
          <a:lstStyle/>
          <a:p>
            <a:r>
              <a:rPr lang="en-US" dirty="0"/>
              <a:t>Read / Write Files &amp; Folders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171700"/>
            <a:ext cx="2743200" cy="673100"/>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746907A-7C4A-984E-AE14-23FF08A79DBC}"/>
              </a:ext>
            </a:extLst>
          </p:cNvPr>
          <p:cNvSpPr>
            <a:spLocks noGrp="1"/>
          </p:cNvSpPr>
          <p:nvPr>
            <p:ph type="body" sz="quarter" idx="1"/>
          </p:nvPr>
        </p:nvSpPr>
        <p:spPr>
          <a:xfrm>
            <a:off x="609600" y="2509012"/>
            <a:ext cx="5181601" cy="3811016"/>
          </a:xfrm>
        </p:spPr>
        <p:txBody>
          <a:bodyPr/>
          <a:lstStyle/>
          <a:p>
            <a:r>
              <a:rPr lang="en-US" sz="2200" dirty="0"/>
              <a:t>Upload / View / Download files and folders, and update file versions.</a:t>
            </a:r>
          </a:p>
          <a:p>
            <a:endParaRPr lang="en-US" sz="2200" dirty="0"/>
          </a:p>
          <a:p>
            <a:r>
              <a:rPr lang="en-US" sz="2200" dirty="0"/>
              <a:t>Create / Read / Update / Delete collaborations, tags, tasks, comments, @mentions, task assignments, notifications, and collections.</a:t>
            </a:r>
          </a:p>
          <a:p>
            <a:endParaRPr lang="en-US" sz="2200" dirty="0"/>
          </a:p>
          <a:p>
            <a:r>
              <a:rPr lang="en-US" sz="2200" dirty="0"/>
              <a:t>View enterprise profile information.</a:t>
            </a:r>
          </a:p>
          <a:p>
            <a:endParaRPr lang="en-US" sz="2200" dirty="0"/>
          </a:p>
        </p:txBody>
      </p:sp>
    </p:spTree>
    <p:extLst>
      <p:ext uri="{BB962C8B-B14F-4D97-AF65-F5344CB8AC3E}">
        <p14:creationId xmlns:p14="http://schemas.microsoft.com/office/powerpoint/2010/main" val="316713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Users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8883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62A140A2-4FC0-A841-8867-4115A0BEA2A0}"/>
              </a:ext>
            </a:extLst>
          </p:cNvPr>
          <p:cNvSpPr>
            <a:spLocks noGrp="1"/>
          </p:cNvSpPr>
          <p:nvPr>
            <p:ph type="body" sz="quarter" idx="1"/>
          </p:nvPr>
        </p:nvSpPr>
        <p:spPr>
          <a:xfrm>
            <a:off x="609600" y="2890012"/>
            <a:ext cx="5181601" cy="3811016"/>
          </a:xfrm>
        </p:spPr>
        <p:txBody>
          <a:bodyPr/>
          <a:lstStyle/>
          <a:p>
            <a:r>
              <a:rPr lang="en-US" sz="2200" dirty="0"/>
              <a:t>Create / Read / Update / Delete / Activate / Disable Users (app and managed).</a:t>
            </a:r>
          </a:p>
          <a:p>
            <a:endParaRPr lang="en-US" sz="2200" dirty="0"/>
          </a:p>
          <a:p>
            <a:r>
              <a:rPr lang="en-US" sz="2200" dirty="0"/>
              <a:t>Change primary login, reset password, change role for managed users and enterprise content.</a:t>
            </a:r>
          </a:p>
          <a:p>
            <a:endParaRPr lang="en-US" sz="2200" dirty="0"/>
          </a:p>
        </p:txBody>
      </p:sp>
    </p:spTree>
    <p:extLst>
      <p:ext uri="{BB962C8B-B14F-4D97-AF65-F5344CB8AC3E}">
        <p14:creationId xmlns:p14="http://schemas.microsoft.com/office/powerpoint/2010/main" val="16649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5600"/>
            <a:ext cx="5181601" cy="3614928"/>
          </a:xfrm>
        </p:spPr>
        <p:txBody>
          <a:bodyPr/>
          <a:lstStyle/>
          <a:p>
            <a:r>
              <a:rPr lang="en-US" sz="2200" dirty="0"/>
              <a:t>Create / Read / Update / Delete groups and group memberships for users.</a:t>
            </a:r>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Groups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2566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9242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0012"/>
            <a:ext cx="5181601" cy="3811016"/>
          </a:xfrm>
        </p:spPr>
        <p:txBody>
          <a:bodyPr/>
          <a:lstStyle/>
          <a:p>
            <a:r>
              <a:rPr lang="en-US" sz="2200" dirty="0"/>
              <a:t>App can programmatically control webhooks (referred to as webhooks v2).</a:t>
            </a:r>
          </a:p>
          <a:p>
            <a:endParaRPr lang="en-US" sz="2200" dirty="0"/>
          </a:p>
          <a:p>
            <a:r>
              <a:rPr lang="en-US" sz="2200" dirty="0"/>
              <a:t>Create / Read / Update / Delete new or existing webhooks on files and folders.</a:t>
            </a:r>
          </a:p>
          <a:p>
            <a:endParaRPr lang="en-US" sz="2200" dirty="0"/>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Webhooks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6122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85985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Manage Enterprise Properties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a:t>Read / Update enterprise attributes and reports.</a:t>
            </a:r>
          </a:p>
          <a:p>
            <a:endParaRPr lang="en-US" sz="2200" dirty="0"/>
          </a:p>
          <a:p>
            <a:r>
              <a:rPr lang="en-US" sz="2200" dirty="0"/>
              <a:t>Edit / Delete device pinners (what devices can use native Box applications).</a:t>
            </a:r>
          </a:p>
          <a:p>
            <a:endParaRPr lang="en-US" sz="2200" dirty="0"/>
          </a:p>
        </p:txBody>
      </p:sp>
    </p:spTree>
    <p:extLst>
      <p:ext uri="{BB962C8B-B14F-4D97-AF65-F5344CB8AC3E}">
        <p14:creationId xmlns:p14="http://schemas.microsoft.com/office/powerpoint/2010/main" val="34499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62526" cy="810663"/>
          </a:xfrm>
        </p:spPr>
        <p:txBody>
          <a:bodyPr/>
          <a:lstStyle/>
          <a:p>
            <a:r>
              <a:rPr lang="en-US" dirty="0"/>
              <a:t>Manage Retention Policies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43488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89A1BD5-FA70-BE42-9BA8-D54A6E324ADA}"/>
              </a:ext>
            </a:extLst>
          </p:cNvPr>
          <p:cNvSpPr>
            <a:spLocks noGrp="1"/>
          </p:cNvSpPr>
          <p:nvPr>
            <p:ph type="body" sz="quarter" idx="1"/>
          </p:nvPr>
        </p:nvSpPr>
        <p:spPr>
          <a:xfrm>
            <a:off x="609600" y="2890012"/>
            <a:ext cx="5181601" cy="3811016"/>
          </a:xfrm>
        </p:spPr>
        <p:txBody>
          <a:bodyPr/>
          <a:lstStyle/>
          <a:p>
            <a:r>
              <a:rPr lang="en-US" sz="2200" dirty="0"/>
              <a:t>Create / Read / Update data retention policies.</a:t>
            </a:r>
          </a:p>
          <a:p>
            <a:endParaRPr lang="en-US" sz="2200" dirty="0"/>
          </a:p>
          <a:p>
            <a:r>
              <a:rPr lang="en-US" sz="2200" dirty="0"/>
              <a:t>Feature is tied to Box Governance service package.</a:t>
            </a:r>
          </a:p>
          <a:p>
            <a:endParaRPr lang="en-US" sz="2200" dirty="0"/>
          </a:p>
        </p:txBody>
      </p:sp>
    </p:spTree>
    <p:extLst>
      <p:ext uri="{BB962C8B-B14F-4D97-AF65-F5344CB8AC3E}">
        <p14:creationId xmlns:p14="http://schemas.microsoft.com/office/powerpoint/2010/main" val="36310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Box Platform Common Use Cases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5793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80236" y="2522930"/>
            <a:ext cx="5054600" cy="3416320"/>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Download and setup the Box SDK in your preferred language.</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Authenticate with the SDK to get a valid client / access token.</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Create your first app user.</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kumimoji="0" lang="en-US" sz="2200" i="0" u="none" strike="noStrike" kern="0" cap="none" spc="0" normalizeH="0" baseline="0" noProof="0" dirty="0">
                <a:ln>
                  <a:noFill/>
                </a:ln>
                <a:solidFill>
                  <a:srgbClr val="72848E"/>
                </a:solidFill>
                <a:effectLst/>
                <a:uLnTx/>
                <a:uFillTx/>
                <a:latin typeface="Lato" charset="0"/>
                <a:ea typeface="+mj-ea"/>
                <a:cs typeface="Lato" charset="0"/>
                <a:sym typeface="Lato Bold"/>
              </a:rPr>
              <a:t>Stretch goal: Create a </a:t>
            </a:r>
            <a:r>
              <a:rPr lang="en-US" sz="2200" spc="0" dirty="0">
                <a:solidFill>
                  <a:srgbClr val="72848E"/>
                </a:solidFill>
                <a:latin typeface="Lato" charset="0"/>
                <a:cs typeface="Lato" charset="0"/>
                <a:sym typeface="Lato Bold"/>
              </a:rPr>
              <a:t>managed user with a valid email and log in to Box with their credentials.</a:t>
            </a:r>
            <a:endParaRPr kumimoji="0" lang="en-US" sz="220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Set up the Box SDK, authenticate, and make your first content call</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83518357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76742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the downloaded Box application config file </a:t>
            </a:r>
            <a:r>
              <a:rPr lang="en-US" dirty="0">
                <a:solidFill>
                  <a:srgbClr val="687789"/>
                </a:solidFill>
                <a:hlinkClick r:id="rId3"/>
              </a:rPr>
              <a:t>https://github.com/jcleblanc/box-workshops/blob/master/app-auth/jwt-auth-config.js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manually created public/private keys:   </a:t>
            </a:r>
            <a:r>
              <a:rPr lang="en-US" dirty="0">
                <a:solidFill>
                  <a:srgbClr val="687789"/>
                </a:solidFill>
                <a:hlinkClick r:id="rId4"/>
              </a:rPr>
              <a:t>https://github.com/jcleblanc/box-workshops/blob/master/app-auth/jwt-auth-keys.js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Manually constructing the JWT claims process (no SDK):                           </a:t>
            </a:r>
            <a:r>
              <a:rPr lang="en-US" dirty="0">
                <a:solidFill>
                  <a:srgbClr val="687789"/>
                </a:solidFill>
                <a:hlinkClick r:id="rId5"/>
              </a:rPr>
              <a:t>https://github.com/jcleblanc/box-examples/blob/master/node/samples/auth_jwt_api.js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Authentication and Authorization (JWT / OAuth2)</a:t>
            </a:r>
          </a:p>
        </p:txBody>
      </p:sp>
    </p:spTree>
    <p:extLst>
      <p:ext uri="{BB962C8B-B14F-4D97-AF65-F5344CB8AC3E}">
        <p14:creationId xmlns:p14="http://schemas.microsoft.com/office/powerpoint/2010/main" val="399861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app user:                                                                                         </a:t>
            </a:r>
            <a:r>
              <a:rPr lang="en-US" dirty="0">
                <a:solidFill>
                  <a:srgbClr val="687789"/>
                </a:solidFill>
                <a:hlinkClick r:id="rId3"/>
              </a:rPr>
              <a:t>https://github.com/jcleblanc/box-workshops/blob/master/app-auth/create-app-user.js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managed user:                                                                       </a:t>
            </a:r>
            <a:r>
              <a:rPr lang="en-US" dirty="0">
                <a:solidFill>
                  <a:srgbClr val="687789"/>
                </a:solidFill>
                <a:hlinkClick r:id="rId4"/>
              </a:rPr>
              <a:t>https://github.com/jcleblanc/box-workshops/blob/master/app-auth/create-managed-user.js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a user by ID:                                                                                       </a:t>
            </a:r>
            <a:r>
              <a:rPr lang="en-US" dirty="0">
                <a:solidFill>
                  <a:srgbClr val="687789"/>
                </a:solidFill>
                <a:hlinkClick r:id="rId5"/>
              </a:rPr>
              <a:t>https://github.com/jcleblanc/box-workshops/blob/master/app-auth/delete-user.js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User Management</a:t>
            </a:r>
          </a:p>
        </p:txBody>
      </p:sp>
    </p:spTree>
    <p:extLst>
      <p:ext uri="{BB962C8B-B14F-4D97-AF65-F5344CB8AC3E}">
        <p14:creationId xmlns:p14="http://schemas.microsoft.com/office/powerpoint/2010/main" val="5547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Service Accounts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68404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is a Service Account</a:t>
            </a:r>
          </a:p>
        </p:txBody>
      </p:sp>
    </p:spTree>
    <p:extLst>
      <p:ext uri="{BB962C8B-B14F-4D97-AF65-F5344CB8AC3E}">
        <p14:creationId xmlns:p14="http://schemas.microsoft.com/office/powerpoint/2010/main" val="408982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Service Account Details</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1581893"/>
            <a:ext cx="6507891" cy="275973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 user account that represents your application in an enterprise.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Can only be accessed programmatically.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Has its own file storage.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Generated automatically with a new JWT application.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23" name="Rectangle 22">
            <a:extLst>
              <a:ext uri="{FF2B5EF4-FFF2-40B4-BE49-F238E27FC236}">
                <a16:creationId xmlns:a16="http://schemas.microsoft.com/office/drawing/2014/main" id="{04BCBD71-7EEE-2B41-90F1-38087B22B04C}"/>
              </a:ext>
            </a:extLst>
          </p:cNvPr>
          <p:cNvSpPr/>
          <p:nvPr/>
        </p:nvSpPr>
        <p:spPr>
          <a:xfrm>
            <a:off x="609600" y="4930187"/>
            <a:ext cx="6256638"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By default, a service account only has access to its own data store.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 app users / managed users has to be explicitly enabled and requested.</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65379"/>
            <a:ext cx="4576323"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Access Rights</a:t>
            </a:r>
          </a:p>
        </p:txBody>
      </p:sp>
      <p:pic>
        <p:nvPicPr>
          <p:cNvPr id="3" name="Graphic 2">
            <a:extLst>
              <a:ext uri="{FF2B5EF4-FFF2-40B4-BE49-F238E27FC236}">
                <a16:creationId xmlns:a16="http://schemas.microsoft.com/office/drawing/2014/main" id="{4F746B5C-1027-6F43-8231-214C6DFDE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6598" y="2496065"/>
            <a:ext cx="4900840" cy="4900840"/>
          </a:xfrm>
          <a:prstGeom prst="rect">
            <a:avLst/>
          </a:prstGeom>
        </p:spPr>
      </p:pic>
      <p:sp>
        <p:nvSpPr>
          <p:cNvPr id="6" name="TextBox 5">
            <a:extLst>
              <a:ext uri="{FF2B5EF4-FFF2-40B4-BE49-F238E27FC236}">
                <a16:creationId xmlns:a16="http://schemas.microsoft.com/office/drawing/2014/main" id="{290D7B47-EF53-954F-8EBD-207FA56D711E}"/>
              </a:ext>
            </a:extLst>
          </p:cNvPr>
          <p:cNvSpPr txBox="1"/>
          <p:nvPr/>
        </p:nvSpPr>
        <p:spPr>
          <a:xfrm>
            <a:off x="1754659" y="2038865"/>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83884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Service Account Architecture</a:t>
            </a:r>
          </a:p>
        </p:txBody>
      </p:sp>
    </p:spTree>
    <p:extLst>
      <p:ext uri="{BB962C8B-B14F-4D97-AF65-F5344CB8AC3E}">
        <p14:creationId xmlns:p14="http://schemas.microsoft.com/office/powerpoint/2010/main" val="37505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1343801" y="4575173"/>
            <a:ext cx="4576323" cy="552451"/>
          </a:xfrm>
        </p:spPr>
        <p:txBody>
          <a:bodyPr/>
          <a:lstStyle/>
          <a:p>
            <a:r>
              <a:rPr lang="en-US" dirty="0"/>
              <a:t>Service Account</a:t>
            </a:r>
          </a:p>
        </p:txBody>
      </p:sp>
      <p:sp>
        <p:nvSpPr>
          <p:cNvPr id="5" name="Text Placeholder 4"/>
          <p:cNvSpPr>
            <a:spLocks noGrp="1"/>
          </p:cNvSpPr>
          <p:nvPr>
            <p:ph type="body" sz="quarter" idx="25"/>
          </p:nvPr>
        </p:nvSpPr>
        <p:spPr>
          <a:xfrm>
            <a:off x="5988914" y="4575172"/>
            <a:ext cx="4576323" cy="552451"/>
          </a:xfrm>
        </p:spPr>
        <p:txBody>
          <a:bodyPr/>
          <a:lstStyle/>
          <a:p>
            <a:r>
              <a:rPr lang="en-US" dirty="0"/>
              <a:t>User Account</a:t>
            </a:r>
          </a:p>
        </p:txBody>
      </p:sp>
      <p:sp>
        <p:nvSpPr>
          <p:cNvPr id="9" name="Text Placeholder 8"/>
          <p:cNvSpPr>
            <a:spLocks noGrp="1"/>
          </p:cNvSpPr>
          <p:nvPr>
            <p:ph type="body" sz="quarter" idx="31"/>
          </p:nvPr>
        </p:nvSpPr>
        <p:spPr>
          <a:xfrm>
            <a:off x="1343802" y="5275792"/>
            <a:ext cx="4576324" cy="1261667"/>
          </a:xfrm>
        </p:spPr>
        <p:txBody>
          <a:bodyPr/>
          <a:lstStyle/>
          <a:p>
            <a:r>
              <a:rPr lang="en-US" dirty="0"/>
              <a:t>Maintain all user an application</a:t>
            </a:r>
          </a:p>
          <a:p>
            <a:r>
              <a:rPr lang="en-US" dirty="0"/>
              <a:t>data within the service account.</a:t>
            </a:r>
          </a:p>
          <a:p>
            <a:r>
              <a:rPr lang="en-US" dirty="0"/>
              <a:t>Users will be collaborated in</a:t>
            </a:r>
          </a:p>
          <a:p>
            <a:r>
              <a:rPr lang="en-US" dirty="0"/>
              <a:t>on content.</a:t>
            </a:r>
          </a:p>
        </p:txBody>
      </p:sp>
      <p:sp>
        <p:nvSpPr>
          <p:cNvPr id="10" name="Text Placeholder 9"/>
          <p:cNvSpPr>
            <a:spLocks noGrp="1"/>
          </p:cNvSpPr>
          <p:nvPr>
            <p:ph type="body" sz="quarter" idx="32"/>
          </p:nvPr>
        </p:nvSpPr>
        <p:spPr>
          <a:xfrm>
            <a:off x="5988915" y="5275791"/>
            <a:ext cx="4576324" cy="1261667"/>
          </a:xfrm>
        </p:spPr>
        <p:txBody>
          <a:bodyPr/>
          <a:lstStyle/>
          <a:p>
            <a:r>
              <a:rPr lang="en-US" dirty="0"/>
              <a:t>User specific data is maintained</a:t>
            </a:r>
          </a:p>
          <a:p>
            <a:r>
              <a:rPr lang="en-US" dirty="0"/>
              <a:t>in the individual user account. All</a:t>
            </a:r>
          </a:p>
          <a:p>
            <a:r>
              <a:rPr lang="en-US" dirty="0"/>
              <a:t>data access requests are made on</a:t>
            </a:r>
          </a:p>
          <a:p>
            <a:r>
              <a:rPr lang="en-US" dirty="0"/>
              <a:t>behalf of the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Where to Store User and Application Data</a:t>
            </a:r>
          </a:p>
        </p:txBody>
      </p:sp>
      <p:pic>
        <p:nvPicPr>
          <p:cNvPr id="12" name="Picture 11">
            <a:extLst>
              <a:ext uri="{FF2B5EF4-FFF2-40B4-BE49-F238E27FC236}">
                <a16:creationId xmlns:a16="http://schemas.microsoft.com/office/drawing/2014/main" id="{C26604D4-6BB5-0246-AB95-D24944F1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530" y="2093685"/>
            <a:ext cx="2108200" cy="2108200"/>
          </a:xfrm>
          <a:prstGeom prst="rect">
            <a:avLst/>
          </a:prstGeom>
        </p:spPr>
      </p:pic>
      <p:pic>
        <p:nvPicPr>
          <p:cNvPr id="13" name="Picture 12">
            <a:extLst>
              <a:ext uri="{FF2B5EF4-FFF2-40B4-BE49-F238E27FC236}">
                <a16:creationId xmlns:a16="http://schemas.microsoft.com/office/drawing/2014/main" id="{BA60D52D-6FE1-F140-A16E-F1EAC9908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165" y="2093686"/>
            <a:ext cx="2108199" cy="2108199"/>
          </a:xfrm>
          <a:prstGeom prst="rect">
            <a:avLst/>
          </a:prstGeom>
        </p:spPr>
      </p:pic>
    </p:spTree>
    <p:extLst>
      <p:ext uri="{BB962C8B-B14F-4D97-AF65-F5344CB8AC3E}">
        <p14:creationId xmlns:p14="http://schemas.microsoft.com/office/powerpoint/2010/main" val="238171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Service Account (Overview)</a:t>
            </a:r>
          </a:p>
        </p:txBody>
      </p:sp>
      <p:pic>
        <p:nvPicPr>
          <p:cNvPr id="17" name="Picture 16">
            <a:extLst>
              <a:ext uri="{FF2B5EF4-FFF2-40B4-BE49-F238E27FC236}">
                <a16:creationId xmlns:a16="http://schemas.microsoft.com/office/drawing/2014/main" id="{DFAA6A10-00DF-0A41-8936-EC0A74741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546" y="2335426"/>
            <a:ext cx="4960439" cy="4862507"/>
          </a:xfrm>
          <a:prstGeom prst="rect">
            <a:avLst/>
          </a:prstGeom>
        </p:spPr>
      </p:pic>
      <p:sp>
        <p:nvSpPr>
          <p:cNvPr id="21" name="Rectangle 20">
            <a:extLst>
              <a:ext uri="{FF2B5EF4-FFF2-40B4-BE49-F238E27FC236}">
                <a16:creationId xmlns:a16="http://schemas.microsoft.com/office/drawing/2014/main" id="{F015BCF9-8BCB-C34E-ACEC-D4624F25000E}"/>
              </a:ext>
            </a:extLst>
          </p:cNvPr>
          <p:cNvSpPr/>
          <p:nvPr/>
        </p:nvSpPr>
        <p:spPr>
          <a:xfrm>
            <a:off x="609600" y="2310946"/>
            <a:ext cx="5383427" cy="183640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Improved data security due to tight controls over data location and sharing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and migration improves following customer deletion, as the user collaboration is simply removed.</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1746138"/>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5066113"/>
            <a:ext cx="5383427"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Architecture complexity increases as a separate user folder structure needs to be maintained in the service account.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Single point of failure.</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501305"/>
            <a:ext cx="4576323"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spTree>
    <p:extLst>
      <p:ext uri="{BB962C8B-B14F-4D97-AF65-F5344CB8AC3E}">
        <p14:creationId xmlns:p14="http://schemas.microsoft.com/office/powerpoint/2010/main" val="414060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lvl="0" hangingPunct="1">
              <a:defRPr/>
            </a:pPr>
            <a:r>
              <a:rPr lang="en-US" dirty="0">
                <a:solidFill>
                  <a:srgbClr val="151F26"/>
                </a:solidFill>
              </a:rPr>
              <a:t>Prerequisite Box Platform Knowledge </a:t>
            </a:r>
          </a:p>
        </p:txBody>
      </p:sp>
      <p:sp>
        <p:nvSpPr>
          <p:cNvPr id="26" name="Text Placeholder 2">
            <a:extLst>
              <a:ext uri="{FF2B5EF4-FFF2-40B4-BE49-F238E27FC236}">
                <a16:creationId xmlns:a16="http://schemas.microsoft.com/office/drawing/2014/main" id="{03C8ABF0-39C3-CB4A-A95E-4D3E01C7D0F7}"/>
              </a:ext>
            </a:extLst>
          </p:cNvPr>
          <p:cNvSpPr>
            <a:spLocks noGrp="1"/>
          </p:cNvSpPr>
          <p:nvPr>
            <p:ph type="body" sz="quarter" idx="21"/>
          </p:nvPr>
        </p:nvSpPr>
        <p:spPr>
          <a:xfrm>
            <a:off x="2425973" y="3815134"/>
            <a:ext cx="2288162" cy="552451"/>
          </a:xfrm>
        </p:spPr>
        <p:txBody>
          <a:bodyPr/>
          <a:lstStyle/>
          <a:p>
            <a:pPr algn="l"/>
            <a:r>
              <a:rPr lang="en-US" sz="2200" dirty="0">
                <a:solidFill>
                  <a:srgbClr val="636D78"/>
                </a:solidFill>
              </a:rPr>
              <a:t>Managed User</a:t>
            </a:r>
          </a:p>
        </p:txBody>
      </p:sp>
      <p:sp>
        <p:nvSpPr>
          <p:cNvPr id="27" name="Text Placeholder 4">
            <a:extLst>
              <a:ext uri="{FF2B5EF4-FFF2-40B4-BE49-F238E27FC236}">
                <a16:creationId xmlns:a16="http://schemas.microsoft.com/office/drawing/2014/main" id="{4B9B9089-EFFC-1845-A71C-573AE386FCFF}"/>
              </a:ext>
            </a:extLst>
          </p:cNvPr>
          <p:cNvSpPr>
            <a:spLocks noGrp="1"/>
          </p:cNvSpPr>
          <p:nvPr>
            <p:ph type="body" sz="quarter" idx="25"/>
          </p:nvPr>
        </p:nvSpPr>
        <p:spPr>
          <a:xfrm>
            <a:off x="2478490" y="2795840"/>
            <a:ext cx="2456578" cy="552451"/>
          </a:xfrm>
        </p:spPr>
        <p:txBody>
          <a:bodyPr/>
          <a:lstStyle/>
          <a:p>
            <a:pPr algn="l"/>
            <a:r>
              <a:rPr lang="en-US" sz="2200" dirty="0">
                <a:solidFill>
                  <a:srgbClr val="636D78"/>
                </a:solidFill>
              </a:rPr>
              <a:t>App User</a:t>
            </a:r>
          </a:p>
        </p:txBody>
      </p:sp>
      <p:sp>
        <p:nvSpPr>
          <p:cNvPr id="28" name="Text Placeholder 6">
            <a:extLst>
              <a:ext uri="{FF2B5EF4-FFF2-40B4-BE49-F238E27FC236}">
                <a16:creationId xmlns:a16="http://schemas.microsoft.com/office/drawing/2014/main" id="{638FBA6F-8ED2-254A-86B9-16714192C121}"/>
              </a:ext>
            </a:extLst>
          </p:cNvPr>
          <p:cNvSpPr>
            <a:spLocks noGrp="1"/>
          </p:cNvSpPr>
          <p:nvPr>
            <p:ph type="body" sz="quarter" idx="29"/>
          </p:nvPr>
        </p:nvSpPr>
        <p:spPr>
          <a:xfrm>
            <a:off x="2463568" y="4834428"/>
            <a:ext cx="3168798" cy="552451"/>
          </a:xfrm>
        </p:spPr>
        <p:txBody>
          <a:bodyPr/>
          <a:lstStyle/>
          <a:p>
            <a:pPr algn="l"/>
            <a:r>
              <a:rPr lang="en-US" sz="2200" dirty="0">
                <a:solidFill>
                  <a:srgbClr val="636D78"/>
                </a:solidFill>
              </a:rPr>
              <a:t>External User</a:t>
            </a:r>
          </a:p>
        </p:txBody>
      </p:sp>
      <p:pic>
        <p:nvPicPr>
          <p:cNvPr id="29" name="Picture 28">
            <a:extLst>
              <a:ext uri="{FF2B5EF4-FFF2-40B4-BE49-F238E27FC236}">
                <a16:creationId xmlns:a16="http://schemas.microsoft.com/office/drawing/2014/main" id="{8C488BEB-2173-4B40-B69B-DC176F9FD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363" y="4659328"/>
            <a:ext cx="887101" cy="887101"/>
          </a:xfrm>
          <a:prstGeom prst="rect">
            <a:avLst/>
          </a:prstGeom>
        </p:spPr>
      </p:pic>
      <p:pic>
        <p:nvPicPr>
          <p:cNvPr id="32" name="Picture 31">
            <a:extLst>
              <a:ext uri="{FF2B5EF4-FFF2-40B4-BE49-F238E27FC236}">
                <a16:creationId xmlns:a16="http://schemas.microsoft.com/office/drawing/2014/main" id="{DD79B983-70E4-8F4A-88E8-99279A411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217" y="3634752"/>
            <a:ext cx="887101" cy="887101"/>
          </a:xfrm>
          <a:prstGeom prst="rect">
            <a:avLst/>
          </a:prstGeom>
        </p:spPr>
      </p:pic>
      <p:pic>
        <p:nvPicPr>
          <p:cNvPr id="33" name="Picture 32">
            <a:extLst>
              <a:ext uri="{FF2B5EF4-FFF2-40B4-BE49-F238E27FC236}">
                <a16:creationId xmlns:a16="http://schemas.microsoft.com/office/drawing/2014/main" id="{24C2F802-C517-1E42-ACC2-1239D7F56A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6363" y="2613269"/>
            <a:ext cx="887101" cy="887101"/>
          </a:xfrm>
          <a:prstGeom prst="rect">
            <a:avLst/>
          </a:prstGeom>
        </p:spPr>
      </p:pic>
      <p:sp>
        <p:nvSpPr>
          <p:cNvPr id="34" name="Text Placeholder 4">
            <a:extLst>
              <a:ext uri="{FF2B5EF4-FFF2-40B4-BE49-F238E27FC236}">
                <a16:creationId xmlns:a16="http://schemas.microsoft.com/office/drawing/2014/main" id="{FB75D5F9-6D14-A44B-8F73-132058CDB42E}"/>
              </a:ext>
            </a:extLst>
          </p:cNvPr>
          <p:cNvSpPr txBox="1">
            <a:spLocks/>
          </p:cNvSpPr>
          <p:nvPr/>
        </p:nvSpPr>
        <p:spPr>
          <a:xfrm>
            <a:off x="1402902" y="1784793"/>
            <a:ext cx="3574473"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
                <a:schemeClr val="bg1"/>
              </a:buClr>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dirty="0"/>
              <a:t>User / Account Types</a:t>
            </a:r>
          </a:p>
        </p:txBody>
      </p:sp>
      <p:pic>
        <p:nvPicPr>
          <p:cNvPr id="45" name="Picture 44">
            <a:extLst>
              <a:ext uri="{FF2B5EF4-FFF2-40B4-BE49-F238E27FC236}">
                <a16:creationId xmlns:a16="http://schemas.microsoft.com/office/drawing/2014/main" id="{F5FBFF5C-6136-F546-B956-1480EAEB1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6363" y="5680811"/>
            <a:ext cx="887101" cy="887101"/>
          </a:xfrm>
          <a:prstGeom prst="rect">
            <a:avLst/>
          </a:prstGeom>
        </p:spPr>
      </p:pic>
      <p:sp>
        <p:nvSpPr>
          <p:cNvPr id="47" name="Text Placeholder 6">
            <a:extLst>
              <a:ext uri="{FF2B5EF4-FFF2-40B4-BE49-F238E27FC236}">
                <a16:creationId xmlns:a16="http://schemas.microsoft.com/office/drawing/2014/main" id="{E96E5513-92AC-7C4B-A337-484D7DA825D0}"/>
              </a:ext>
            </a:extLst>
          </p:cNvPr>
          <p:cNvSpPr txBox="1">
            <a:spLocks/>
          </p:cNvSpPr>
          <p:nvPr/>
        </p:nvSpPr>
        <p:spPr>
          <a:xfrm>
            <a:off x="2463568" y="5851656"/>
            <a:ext cx="3168798"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Service Account</a:t>
            </a:r>
          </a:p>
        </p:txBody>
      </p:sp>
      <p:sp>
        <p:nvSpPr>
          <p:cNvPr id="48" name="Text Placeholder 4">
            <a:extLst>
              <a:ext uri="{FF2B5EF4-FFF2-40B4-BE49-F238E27FC236}">
                <a16:creationId xmlns:a16="http://schemas.microsoft.com/office/drawing/2014/main" id="{BDDC1B38-F75D-174E-BF71-11E07780C5AC}"/>
              </a:ext>
            </a:extLst>
          </p:cNvPr>
          <p:cNvSpPr txBox="1">
            <a:spLocks/>
          </p:cNvSpPr>
          <p:nvPr/>
        </p:nvSpPr>
        <p:spPr>
          <a:xfrm>
            <a:off x="6804909" y="1784793"/>
            <a:ext cx="4197485"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
                <a:schemeClr val="bg1"/>
              </a:buClr>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dirty="0" err="1"/>
              <a:t>Auth</a:t>
            </a:r>
            <a:r>
              <a:rPr lang="en-US" dirty="0"/>
              <a:t> Systems</a:t>
            </a:r>
          </a:p>
        </p:txBody>
      </p:sp>
      <p:pic>
        <p:nvPicPr>
          <p:cNvPr id="49" name="Picture 48">
            <a:extLst>
              <a:ext uri="{FF2B5EF4-FFF2-40B4-BE49-F238E27FC236}">
                <a16:creationId xmlns:a16="http://schemas.microsoft.com/office/drawing/2014/main" id="{4A06A644-946A-B340-A223-D168A8E376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6494" y="2542633"/>
            <a:ext cx="961631" cy="957737"/>
          </a:xfrm>
          <a:prstGeom prst="rect">
            <a:avLst/>
          </a:prstGeom>
        </p:spPr>
      </p:pic>
      <p:pic>
        <p:nvPicPr>
          <p:cNvPr id="50" name="Picture 49">
            <a:extLst>
              <a:ext uri="{FF2B5EF4-FFF2-40B4-BE49-F238E27FC236}">
                <a16:creationId xmlns:a16="http://schemas.microsoft.com/office/drawing/2014/main" id="{7F168911-4146-504D-8D22-345D4624F8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542" y="3633445"/>
            <a:ext cx="1642364" cy="883912"/>
          </a:xfrm>
          <a:prstGeom prst="rect">
            <a:avLst/>
          </a:prstGeom>
        </p:spPr>
      </p:pic>
      <p:pic>
        <p:nvPicPr>
          <p:cNvPr id="51" name="Graphic 50">
            <a:extLst>
              <a:ext uri="{FF2B5EF4-FFF2-40B4-BE49-F238E27FC236}">
                <a16:creationId xmlns:a16="http://schemas.microsoft.com/office/drawing/2014/main" id="{3D2032A4-6B26-8140-8080-936A776CD5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120" y="4724656"/>
            <a:ext cx="885208" cy="885208"/>
          </a:xfrm>
          <a:prstGeom prst="rect">
            <a:avLst/>
          </a:prstGeom>
        </p:spPr>
      </p:pic>
      <p:sp>
        <p:nvSpPr>
          <p:cNvPr id="52" name="Text Placeholder 2">
            <a:extLst>
              <a:ext uri="{FF2B5EF4-FFF2-40B4-BE49-F238E27FC236}">
                <a16:creationId xmlns:a16="http://schemas.microsoft.com/office/drawing/2014/main" id="{3CC00EAB-1B4C-014C-A061-7C13BD80E264}"/>
              </a:ext>
            </a:extLst>
          </p:cNvPr>
          <p:cNvSpPr txBox="1">
            <a:spLocks/>
          </p:cNvSpPr>
          <p:nvPr/>
        </p:nvSpPr>
        <p:spPr>
          <a:xfrm>
            <a:off x="7959705" y="3854944"/>
            <a:ext cx="2288162"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JWT/OAuth 2</a:t>
            </a:r>
          </a:p>
        </p:txBody>
      </p:sp>
      <p:sp>
        <p:nvSpPr>
          <p:cNvPr id="53" name="Text Placeholder 4">
            <a:extLst>
              <a:ext uri="{FF2B5EF4-FFF2-40B4-BE49-F238E27FC236}">
                <a16:creationId xmlns:a16="http://schemas.microsoft.com/office/drawing/2014/main" id="{F5F1E888-58EE-8446-89B3-B30B443A8BDD}"/>
              </a:ext>
            </a:extLst>
          </p:cNvPr>
          <p:cNvSpPr txBox="1">
            <a:spLocks/>
          </p:cNvSpPr>
          <p:nvPr/>
        </p:nvSpPr>
        <p:spPr>
          <a:xfrm>
            <a:off x="7959705" y="2795839"/>
            <a:ext cx="2456578"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OAuth 2</a:t>
            </a:r>
          </a:p>
        </p:txBody>
      </p:sp>
      <p:sp>
        <p:nvSpPr>
          <p:cNvPr id="54" name="Text Placeholder 6">
            <a:extLst>
              <a:ext uri="{FF2B5EF4-FFF2-40B4-BE49-F238E27FC236}">
                <a16:creationId xmlns:a16="http://schemas.microsoft.com/office/drawing/2014/main" id="{2BFEB3E0-87D3-414B-9723-EB30ACFC7107}"/>
              </a:ext>
            </a:extLst>
          </p:cNvPr>
          <p:cNvSpPr txBox="1">
            <a:spLocks/>
          </p:cNvSpPr>
          <p:nvPr/>
        </p:nvSpPr>
        <p:spPr>
          <a:xfrm>
            <a:off x="7959705" y="4862393"/>
            <a:ext cx="3168798"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Developer Token</a:t>
            </a:r>
          </a:p>
        </p:txBody>
      </p:sp>
      <p:cxnSp>
        <p:nvCxnSpPr>
          <p:cNvPr id="23" name="Straight Connector 22">
            <a:extLst>
              <a:ext uri="{FF2B5EF4-FFF2-40B4-BE49-F238E27FC236}">
                <a16:creationId xmlns:a16="http://schemas.microsoft.com/office/drawing/2014/main" id="{A041F031-85F0-7643-B568-E12B49B3AC3B}"/>
              </a:ext>
            </a:extLst>
          </p:cNvPr>
          <p:cNvCxnSpPr/>
          <p:nvPr/>
        </p:nvCxnSpPr>
        <p:spPr>
          <a:xfrm>
            <a:off x="1402902" y="2337244"/>
            <a:ext cx="3311233" cy="0"/>
          </a:xfrm>
          <a:prstGeom prst="line">
            <a:avLst/>
          </a:prstGeom>
          <a:noFill/>
          <a:ln w="19050" cap="flat">
            <a:solidFill>
              <a:schemeClr val="tx2"/>
            </a:solidFill>
            <a:prstDash val="dash"/>
            <a:miter lim="400000"/>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CDB98D06-9CC3-0946-81FF-9E65CCA5747C}"/>
              </a:ext>
            </a:extLst>
          </p:cNvPr>
          <p:cNvCxnSpPr/>
          <p:nvPr/>
        </p:nvCxnSpPr>
        <p:spPr>
          <a:xfrm>
            <a:off x="6752336" y="2337244"/>
            <a:ext cx="3311233" cy="0"/>
          </a:xfrm>
          <a:prstGeom prst="line">
            <a:avLst/>
          </a:prstGeom>
          <a:noFill/>
          <a:ln w="19050" cap="flat">
            <a:solidFill>
              <a:schemeClr val="tx2"/>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4930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User Account (Overview)</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2619865"/>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is retained and owned by each user.</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Simple repeatable architecture on each user account.</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2055057"/>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4868403"/>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after customer deletion requires data migration or loss.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App has no control over data integrity.</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03595"/>
            <a:ext cx="4576323"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pic>
        <p:nvPicPr>
          <p:cNvPr id="9" name="Picture 8">
            <a:extLst>
              <a:ext uri="{FF2B5EF4-FFF2-40B4-BE49-F238E27FC236}">
                <a16:creationId xmlns:a16="http://schemas.microsoft.com/office/drawing/2014/main" id="{66B102ED-314F-194E-8770-148C7D04EB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881" y="2309973"/>
            <a:ext cx="5163992" cy="5143500"/>
          </a:xfrm>
          <a:prstGeom prst="rect">
            <a:avLst/>
          </a:prstGeom>
        </p:spPr>
      </p:pic>
    </p:spTree>
    <p:extLst>
      <p:ext uri="{BB962C8B-B14F-4D97-AF65-F5344CB8AC3E}">
        <p14:creationId xmlns:p14="http://schemas.microsoft.com/office/powerpoint/2010/main" val="13209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and Permissions</a:t>
            </a:r>
          </a:p>
        </p:txBody>
      </p:sp>
    </p:spTree>
    <p:extLst>
      <p:ext uri="{BB962C8B-B14F-4D97-AF65-F5344CB8AC3E}">
        <p14:creationId xmlns:p14="http://schemas.microsoft.com/office/powerpoint/2010/main" val="114657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851399"/>
            <a:ext cx="4576323" cy="552451"/>
          </a:xfrm>
        </p:spPr>
        <p:txBody>
          <a:bodyPr/>
          <a:lstStyle/>
          <a:p>
            <a:r>
              <a:rPr lang="en-US" dirty="0"/>
              <a:t>App Users</a:t>
            </a:r>
          </a:p>
        </p:txBody>
      </p:sp>
      <p:sp>
        <p:nvSpPr>
          <p:cNvPr id="5" name="Text Placeholder 4"/>
          <p:cNvSpPr>
            <a:spLocks noGrp="1"/>
          </p:cNvSpPr>
          <p:nvPr>
            <p:ph type="body" sz="quarter" idx="25"/>
          </p:nvPr>
        </p:nvSpPr>
        <p:spPr>
          <a:xfrm>
            <a:off x="304800" y="4851399"/>
            <a:ext cx="4576323" cy="552451"/>
          </a:xfrm>
        </p:spPr>
        <p:txBody>
          <a:bodyPr/>
          <a:lstStyle/>
          <a:p>
            <a:r>
              <a:rPr lang="en-US" dirty="0"/>
              <a:t>No User Access</a:t>
            </a:r>
          </a:p>
        </p:txBody>
      </p:sp>
      <p:sp>
        <p:nvSpPr>
          <p:cNvPr id="7" name="Text Placeholder 6"/>
          <p:cNvSpPr>
            <a:spLocks noGrp="1"/>
          </p:cNvSpPr>
          <p:nvPr>
            <p:ph type="body" sz="quarter" idx="29"/>
          </p:nvPr>
        </p:nvSpPr>
        <p:spPr>
          <a:xfrm>
            <a:off x="7310876" y="4851399"/>
            <a:ext cx="4576323" cy="552451"/>
          </a:xfrm>
        </p:spPr>
        <p:txBody>
          <a:bodyPr/>
          <a:lstStyle/>
          <a:p>
            <a:r>
              <a:rPr lang="en-US" dirty="0"/>
              <a:t>All Users</a:t>
            </a:r>
          </a:p>
        </p:txBody>
      </p:sp>
      <p:sp>
        <p:nvSpPr>
          <p:cNvPr id="8" name="Text Placeholder 7"/>
          <p:cNvSpPr>
            <a:spLocks noGrp="1"/>
          </p:cNvSpPr>
          <p:nvPr>
            <p:ph type="body" sz="quarter" idx="30"/>
          </p:nvPr>
        </p:nvSpPr>
        <p:spPr>
          <a:xfrm>
            <a:off x="7310877" y="5552018"/>
            <a:ext cx="4576324" cy="1261667"/>
          </a:xfrm>
        </p:spPr>
        <p:txBody>
          <a:bodyPr/>
          <a:lstStyle/>
          <a:p>
            <a:r>
              <a:rPr lang="en-US" dirty="0"/>
              <a:t>Service account can access</a:t>
            </a:r>
          </a:p>
          <a:p>
            <a:r>
              <a:rPr lang="en-US" dirty="0"/>
              <a:t>its own content, app user </a:t>
            </a:r>
          </a:p>
          <a:p>
            <a:r>
              <a:rPr lang="en-US" dirty="0"/>
              <a:t>content, as well as content of any </a:t>
            </a:r>
          </a:p>
          <a:p>
            <a:r>
              <a:rPr lang="en-US" dirty="0"/>
              <a:t>users in the enterprise</a:t>
            </a:r>
          </a:p>
        </p:txBody>
      </p:sp>
      <p:sp>
        <p:nvSpPr>
          <p:cNvPr id="9" name="Text Placeholder 8"/>
          <p:cNvSpPr>
            <a:spLocks noGrp="1"/>
          </p:cNvSpPr>
          <p:nvPr>
            <p:ph type="body" sz="quarter" idx="31"/>
          </p:nvPr>
        </p:nvSpPr>
        <p:spPr>
          <a:xfrm>
            <a:off x="3815169" y="5552018"/>
            <a:ext cx="4576324" cy="1261667"/>
          </a:xfrm>
        </p:spPr>
        <p:txBody>
          <a:bodyPr/>
          <a:lstStyle/>
          <a:p>
            <a:r>
              <a:rPr lang="en-US" dirty="0"/>
              <a:t>Service account can access</a:t>
            </a:r>
          </a:p>
          <a:p>
            <a:r>
              <a:rPr lang="en-US" dirty="0"/>
              <a:t>its own content and content for </a:t>
            </a:r>
          </a:p>
          <a:p>
            <a:r>
              <a:rPr lang="en-US" dirty="0"/>
              <a:t>any app users it creates</a:t>
            </a:r>
          </a:p>
        </p:txBody>
      </p:sp>
      <p:sp>
        <p:nvSpPr>
          <p:cNvPr id="10" name="Text Placeholder 9"/>
          <p:cNvSpPr>
            <a:spLocks noGrp="1"/>
          </p:cNvSpPr>
          <p:nvPr>
            <p:ph type="body" sz="quarter" idx="32"/>
          </p:nvPr>
        </p:nvSpPr>
        <p:spPr>
          <a:xfrm>
            <a:off x="304801" y="5552018"/>
            <a:ext cx="4576324" cy="1261667"/>
          </a:xfrm>
        </p:spPr>
        <p:txBody>
          <a:bodyPr/>
          <a:lstStyle/>
          <a:p>
            <a:r>
              <a:rPr lang="en-US" dirty="0"/>
              <a:t>Service account can only</a:t>
            </a:r>
          </a:p>
          <a:p>
            <a:r>
              <a:rPr lang="en-US" dirty="0"/>
              <a:t>access its own content </a:t>
            </a:r>
          </a:p>
          <a:p>
            <a:endParaRPr lang="en-US" dirty="0"/>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User Access Levels for a Service Account</a:t>
            </a:r>
          </a:p>
        </p:txBody>
      </p:sp>
      <p:pic>
        <p:nvPicPr>
          <p:cNvPr id="21" name="Picture 20">
            <a:extLst>
              <a:ext uri="{FF2B5EF4-FFF2-40B4-BE49-F238E27FC236}">
                <a16:creationId xmlns:a16="http://schemas.microsoft.com/office/drawing/2014/main" id="{28021767-C9D8-7049-BF37-E9371A379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478" y="2099127"/>
            <a:ext cx="2097316" cy="2097316"/>
          </a:xfrm>
          <a:prstGeom prst="rect">
            <a:avLst/>
          </a:prstGeom>
        </p:spPr>
      </p:pic>
      <p:pic>
        <p:nvPicPr>
          <p:cNvPr id="23" name="Picture 22">
            <a:extLst>
              <a:ext uri="{FF2B5EF4-FFF2-40B4-BE49-F238E27FC236}">
                <a16:creationId xmlns:a16="http://schemas.microsoft.com/office/drawing/2014/main" id="{90491E50-B518-1B4C-B20C-A11AE20A6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638" y="2099623"/>
            <a:ext cx="2096325" cy="2096325"/>
          </a:xfrm>
          <a:prstGeom prst="rect">
            <a:avLst/>
          </a:prstGeom>
        </p:spPr>
      </p:pic>
      <p:pic>
        <p:nvPicPr>
          <p:cNvPr id="25" name="Picture 24">
            <a:extLst>
              <a:ext uri="{FF2B5EF4-FFF2-40B4-BE49-F238E27FC236}">
                <a16:creationId xmlns:a16="http://schemas.microsoft.com/office/drawing/2014/main" id="{4D5392E5-51CE-DF48-B07E-829470DE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4798" y="2099623"/>
            <a:ext cx="2096325" cy="2096325"/>
          </a:xfrm>
          <a:prstGeom prst="rect">
            <a:avLst/>
          </a:prstGeom>
        </p:spPr>
      </p:pic>
    </p:spTree>
    <p:extLst>
      <p:ext uri="{BB962C8B-B14F-4D97-AF65-F5344CB8AC3E}">
        <p14:creationId xmlns:p14="http://schemas.microsoft.com/office/powerpoint/2010/main" val="281334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459216"/>
            <a:ext cx="3586137" cy="1477785"/>
          </a:xfrm>
        </p:spPr>
        <p:txBody>
          <a:bodyPr/>
          <a:lstStyle/>
          <a:p>
            <a:r>
              <a:rPr lang="en-US" dirty="0"/>
              <a:t>Application  Access</a:t>
            </a:r>
          </a:p>
        </p:txBody>
      </p:sp>
      <p:sp>
        <p:nvSpPr>
          <p:cNvPr id="5" name="Text Placeholder 4"/>
          <p:cNvSpPr>
            <a:spLocks noGrp="1"/>
          </p:cNvSpPr>
          <p:nvPr>
            <p:ph type="body" idx="1"/>
          </p:nvPr>
        </p:nvSpPr>
        <p:spPr>
          <a:xfrm>
            <a:off x="609601" y="3174506"/>
            <a:ext cx="3576452" cy="3388591"/>
          </a:xfrm>
        </p:spPr>
        <p:txBody>
          <a:bodyPr/>
          <a:lstStyle/>
          <a:p>
            <a:pPr marL="285750" indent="-285750">
              <a:buClr>
                <a:srgbClr val="0060D6"/>
              </a:buClr>
              <a:buFont typeface="Arial" charset="0"/>
              <a:buChar char="•"/>
            </a:pPr>
            <a:r>
              <a:rPr lang="en-US" dirty="0"/>
              <a:t>Application: Only access data and users within the JWT app.</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Enterprise: Access data and users within the app as well as the entire enterprise that the app is a part of. </a:t>
            </a:r>
          </a:p>
        </p:txBody>
      </p:sp>
      <p:pic>
        <p:nvPicPr>
          <p:cNvPr id="7" name="Picture 6">
            <a:extLst>
              <a:ext uri="{FF2B5EF4-FFF2-40B4-BE49-F238E27FC236}">
                <a16:creationId xmlns:a16="http://schemas.microsoft.com/office/drawing/2014/main" id="{EF4F7188-6695-8F49-9BE9-3786F759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149" y="1442549"/>
            <a:ext cx="10693400" cy="6184900"/>
          </a:xfrm>
          <a:prstGeom prst="rect">
            <a:avLst/>
          </a:prstGeom>
        </p:spPr>
      </p:pic>
    </p:spTree>
    <p:extLst>
      <p:ext uri="{BB962C8B-B14F-4D97-AF65-F5344CB8AC3E}">
        <p14:creationId xmlns:p14="http://schemas.microsoft.com/office/powerpoint/2010/main" val="236302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328586"/>
            <a:ext cx="3586137" cy="1477785"/>
          </a:xfrm>
        </p:spPr>
        <p:txBody>
          <a:bodyPr/>
          <a:lstStyle/>
          <a:p>
            <a:r>
              <a:rPr lang="en-US" dirty="0"/>
              <a:t>Advanced Features</a:t>
            </a:r>
          </a:p>
        </p:txBody>
      </p:sp>
      <p:sp>
        <p:nvSpPr>
          <p:cNvPr id="5" name="Text Placeholder 4"/>
          <p:cNvSpPr>
            <a:spLocks noGrp="1"/>
          </p:cNvSpPr>
          <p:nvPr>
            <p:ph type="body" idx="1"/>
          </p:nvPr>
        </p:nvSpPr>
        <p:spPr>
          <a:xfrm>
            <a:off x="609601" y="2948875"/>
            <a:ext cx="3576452" cy="3388591"/>
          </a:xfrm>
        </p:spPr>
        <p:txBody>
          <a:bodyPr/>
          <a:lstStyle/>
          <a:p>
            <a:pPr marL="285750" indent="-285750">
              <a:buClr>
                <a:srgbClr val="0060D6"/>
              </a:buClr>
              <a:buFont typeface="Arial" charset="0"/>
              <a:buChar char="•"/>
            </a:pPr>
            <a:r>
              <a:rPr lang="en-US" dirty="0"/>
              <a:t>Perform actions as users: Use an As-User header with each request to act on behalf of a user. Access token passed is for service account.</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Generate user access tokens: Create an access token scoped to a user account and use that token for each request.</a:t>
            </a:r>
          </a:p>
          <a:p>
            <a:pPr marL="285750" indent="-285750">
              <a:buClr>
                <a:srgbClr val="0060D6"/>
              </a:buClr>
              <a:buFont typeface="Arial" charset="0"/>
              <a:buChar char="•"/>
            </a:pPr>
            <a:endParaRPr lang="en-US" dirty="0"/>
          </a:p>
        </p:txBody>
      </p:sp>
      <p:pic>
        <p:nvPicPr>
          <p:cNvPr id="11" name="Picture 10">
            <a:extLst>
              <a:ext uri="{FF2B5EF4-FFF2-40B4-BE49-F238E27FC236}">
                <a16:creationId xmlns:a16="http://schemas.microsoft.com/office/drawing/2014/main" id="{AB24787F-AE82-AA41-8DE7-108395DB8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836" y="1453258"/>
            <a:ext cx="9431872" cy="5388117"/>
          </a:xfrm>
          <a:prstGeom prst="rect">
            <a:avLst/>
          </a:prstGeom>
        </p:spPr>
      </p:pic>
    </p:spTree>
    <p:extLst>
      <p:ext uri="{BB962C8B-B14F-4D97-AF65-F5344CB8AC3E}">
        <p14:creationId xmlns:p14="http://schemas.microsoft.com/office/powerpoint/2010/main" val="337221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extLst/>
          </p:nvPr>
        </p:nvGraphicFramePr>
        <p:xfrm>
          <a:off x="609600" y="2567517"/>
          <a:ext cx="10972800" cy="2255520"/>
        </p:xfrm>
        <a:graphic>
          <a:graphicData uri="http://schemas.openxmlformats.org/drawingml/2006/table">
            <a:tbl>
              <a:tblPr bandRow="1">
                <a:tableStyleId>{69012ECD-51FC-41F1-AA8D-1B2483CD663E}</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609600">
                <a:tc>
                  <a:txBody>
                    <a:bodyPr/>
                    <a:lstStyle/>
                    <a:p>
                      <a:pPr algn="l"/>
                      <a:r>
                        <a:rPr lang="en-US" sz="2400" b="1" i="0" dirty="0">
                          <a:solidFill>
                            <a:schemeClr val="bg1"/>
                          </a:solidFill>
                          <a:latin typeface="Lato Light" charset="0"/>
                          <a:ea typeface="Lato Light" charset="0"/>
                          <a:cs typeface="Lato Light" charset="0"/>
                        </a:rPr>
                        <a:t>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Application Access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Advanced Features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extLst>
                  <a:ext uri="{0D108BD9-81ED-4DB2-BD59-A6C34878D82A}">
                    <a16:rowId xmlns:a16="http://schemas.microsoft.com/office/drawing/2014/main" val="10000"/>
                  </a:ext>
                </a:extLst>
              </a:tr>
              <a:tr h="494453">
                <a:tc>
                  <a:txBody>
                    <a:bodyPr/>
                    <a:lstStyle/>
                    <a:p>
                      <a:pPr algn="l"/>
                      <a:r>
                        <a:rPr lang="en-US" sz="2000" dirty="0">
                          <a:solidFill>
                            <a:srgbClr val="636D78"/>
                          </a:solidFill>
                        </a:rPr>
                        <a:t>No 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None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Users Only</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and Managed Users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Enterprise</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3160050"/>
                  </a:ext>
                </a:extLst>
              </a:tr>
            </a:tbl>
          </a:graphicData>
        </a:graphic>
      </p:graphicFrame>
      <p:sp>
        <p:nvSpPr>
          <p:cNvPr id="2" name="Title 1"/>
          <p:cNvSpPr>
            <a:spLocks noGrp="1"/>
          </p:cNvSpPr>
          <p:nvPr>
            <p:ph type="title"/>
          </p:nvPr>
        </p:nvSpPr>
        <p:spPr/>
        <p:txBody>
          <a:bodyPr anchor="t"/>
          <a:lstStyle/>
          <a:p>
            <a:r>
              <a:rPr lang="en-US" dirty="0">
                <a:solidFill>
                  <a:schemeClr val="tx1"/>
                </a:solidFill>
              </a:rPr>
              <a:t>Setting User Access for the Service Account</a:t>
            </a:r>
          </a:p>
        </p:txBody>
      </p:sp>
      <p:sp>
        <p:nvSpPr>
          <p:cNvPr id="3" name="Text Placeholder 2"/>
          <p:cNvSpPr>
            <a:spLocks noGrp="1"/>
          </p:cNvSpPr>
          <p:nvPr>
            <p:ph type="body" sz="quarter" idx="10"/>
          </p:nvPr>
        </p:nvSpPr>
        <p:spPr/>
        <p:txBody>
          <a:bodyPr/>
          <a:lstStyle/>
          <a:p>
            <a:r>
              <a:rPr lang="en-US" dirty="0"/>
              <a:t>Settings to use to get the desired level of user access for a service account</a:t>
            </a:r>
            <a:endParaRPr lang="en-US" dirty="0">
              <a:solidFill>
                <a:srgbClr val="0061D5"/>
              </a:solidFill>
            </a:endParaRPr>
          </a:p>
        </p:txBody>
      </p:sp>
    </p:spTree>
    <p:extLst>
      <p:ext uri="{BB962C8B-B14F-4D97-AF65-F5344CB8AC3E}">
        <p14:creationId xmlns:p14="http://schemas.microsoft.com/office/powerpoint/2010/main" val="21416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863363" y="2651618"/>
            <a:ext cx="5054600" cy="2872581"/>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Using the enterprise client, upload a file to the service account.</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Get a user access token using the As-User header or user access token method.</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Upload a file to the app user created previously.</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Making API calls between the service and user accounts</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258767957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261399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service account:                                                                 </a:t>
            </a:r>
            <a:r>
              <a:rPr lang="en-US" dirty="0">
                <a:solidFill>
                  <a:srgbClr val="687789"/>
                </a:solidFill>
                <a:hlinkClick r:id="rId3"/>
              </a:rPr>
              <a:t>https://github.com/jcleblanc/box-workshops/blob/master/service-accounts/service-account-upload-sa.js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As-User header:                                          </a:t>
            </a:r>
            <a:r>
              <a:rPr lang="en-US" dirty="0">
                <a:solidFill>
                  <a:srgbClr val="687789"/>
                </a:solidFill>
                <a:hlinkClick r:id="rId4"/>
              </a:rPr>
              <a:t>https://github.com/jcleblanc/box-workshops/blob/master/service-accounts/service-account-upload-asuser.js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user access token:                                 </a:t>
            </a:r>
            <a:r>
              <a:rPr lang="en-US" dirty="0">
                <a:solidFill>
                  <a:srgbClr val="687789"/>
                </a:solidFill>
                <a:hlinkClick r:id="rId5"/>
              </a:rPr>
              <a:t>https://github.com/jcleblanc/box-workshops/blob/master/service-accounts/service-account-upload-usertoken.js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Service Accounts</a:t>
            </a:r>
          </a:p>
        </p:txBody>
      </p:sp>
    </p:spTree>
    <p:extLst>
      <p:ext uri="{BB962C8B-B14F-4D97-AF65-F5344CB8AC3E}">
        <p14:creationId xmlns:p14="http://schemas.microsoft.com/office/powerpoint/2010/main" val="359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Collaboration and </a:t>
            </a:r>
            <a:r>
              <a:rPr lang="en-US" sz="4800" dirty="0" err="1"/>
              <a:t>Permissioning</a:t>
            </a:r>
            <a:endParaRPr lang="en-US" sz="4800" dirty="0"/>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53532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1: Classic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395277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Permission Structure</a:t>
            </a:r>
          </a:p>
        </p:txBody>
      </p:sp>
    </p:spTree>
    <p:extLst>
      <p:ext uri="{BB962C8B-B14F-4D97-AF65-F5344CB8AC3E}">
        <p14:creationId xmlns:p14="http://schemas.microsoft.com/office/powerpoint/2010/main" val="335682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A87254-7CA3-4C4A-89E8-FDECACB3AB48}"/>
              </a:ext>
            </a:extLst>
          </p:cNvPr>
          <p:cNvSpPr>
            <a:spLocks noGrp="1"/>
          </p:cNvSpPr>
          <p:nvPr>
            <p:ph type="body" sz="quarter" idx="1"/>
          </p:nvPr>
        </p:nvSpPr>
        <p:spPr/>
        <p:txBody>
          <a:bodyPr/>
          <a:lstStyle/>
          <a:p>
            <a:r>
              <a:rPr lang="en-US" sz="2200" dirty="0"/>
              <a:t>Waterfall permission model for folders</a:t>
            </a:r>
          </a:p>
          <a:p>
            <a:endParaRPr lang="en-US" sz="2200" dirty="0"/>
          </a:p>
          <a:p>
            <a:r>
              <a:rPr lang="en-US" sz="2200" dirty="0"/>
              <a:t>When users are collaborated in on a folder they can view all files / folders under that folder.</a:t>
            </a:r>
          </a:p>
        </p:txBody>
      </p:sp>
      <p:sp>
        <p:nvSpPr>
          <p:cNvPr id="11" name="Text Placeholder 10">
            <a:extLst>
              <a:ext uri="{FF2B5EF4-FFF2-40B4-BE49-F238E27FC236}">
                <a16:creationId xmlns:a16="http://schemas.microsoft.com/office/drawing/2014/main" id="{32DBF244-ED0D-D640-8F8D-F34706E4619F}"/>
              </a:ext>
            </a:extLst>
          </p:cNvPr>
          <p:cNvSpPr>
            <a:spLocks noGrp="1"/>
          </p:cNvSpPr>
          <p:nvPr>
            <p:ph type="body" sz="quarter" idx="20"/>
          </p:nvPr>
        </p:nvSpPr>
        <p:spPr>
          <a:xfrm>
            <a:off x="609600" y="1150623"/>
            <a:ext cx="5181532" cy="810663"/>
          </a:xfrm>
        </p:spPr>
        <p:txBody>
          <a:bodyPr/>
          <a:lstStyle/>
          <a:p>
            <a:r>
              <a:rPr lang="en-US" dirty="0"/>
              <a:t>Folder Permission Model</a:t>
            </a:r>
          </a:p>
        </p:txBody>
      </p:sp>
      <p:sp>
        <p:nvSpPr>
          <p:cNvPr id="10" name="Picture Placeholder 9">
            <a:extLst>
              <a:ext uri="{FF2B5EF4-FFF2-40B4-BE49-F238E27FC236}">
                <a16:creationId xmlns:a16="http://schemas.microsoft.com/office/drawing/2014/main" id="{4EA9F4D0-C22B-8441-B3A9-DAB33152F697}"/>
              </a:ext>
            </a:extLst>
          </p:cNvPr>
          <p:cNvSpPr>
            <a:spLocks noGrp="1"/>
          </p:cNvSpPr>
          <p:nvPr>
            <p:ph type="pic" sz="quarter" idx="11"/>
          </p:nvPr>
        </p:nvSpPr>
        <p:spPr/>
      </p:sp>
      <p:pic>
        <p:nvPicPr>
          <p:cNvPr id="6" name="Picture 5">
            <a:extLst>
              <a:ext uri="{FF2B5EF4-FFF2-40B4-BE49-F238E27FC236}">
                <a16:creationId xmlns:a16="http://schemas.microsoft.com/office/drawing/2014/main" id="{8C3F4D73-CEFB-AA44-B83E-C9B1D90AC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299" y="1825238"/>
            <a:ext cx="5700188" cy="3432562"/>
          </a:xfrm>
          <a:prstGeom prst="rect">
            <a:avLst/>
          </a:prstGeom>
        </p:spPr>
      </p:pic>
    </p:spTree>
    <p:extLst>
      <p:ext uri="{BB962C8B-B14F-4D97-AF65-F5344CB8AC3E}">
        <p14:creationId xmlns:p14="http://schemas.microsoft.com/office/powerpoint/2010/main" val="69532505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ma14="http://schemas.microsoft.com/office/mac/drawingml/2011/main" xmlns=""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ma14="http://schemas.microsoft.com/office/mac/drawingml/2011/main" xmlns=""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Duplicate Folders for each User</a:t>
            </a:r>
          </a:p>
        </p:txBody>
      </p:sp>
      <p:sp>
        <p:nvSpPr>
          <p:cNvPr id="29" name="Rounded Rectangle 28"/>
          <p:cNvSpPr/>
          <p:nvPr/>
        </p:nvSpPr>
        <p:spPr>
          <a:xfrm>
            <a:off x="1081617"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0" name="Text Placeholder 43"/>
          <p:cNvSpPr>
            <a:spLocks noGrp="1"/>
          </p:cNvSpPr>
          <p:nvPr>
            <p:ph type="body" idx="4294967295"/>
          </p:nvPr>
        </p:nvSpPr>
        <p:spPr>
          <a:xfrm>
            <a:off x="599018" y="2097025"/>
            <a:ext cx="10983383" cy="905778"/>
          </a:xfrm>
        </p:spPr>
        <p:txBody>
          <a:bodyPr/>
          <a:lstStyle/>
          <a:p>
            <a:pPr marL="0" indent="0">
              <a:buClr>
                <a:srgbClr val="0061D5"/>
              </a:buClr>
              <a:buNone/>
            </a:pPr>
            <a:r>
              <a:rPr lang="en-US" dirty="0"/>
              <a:t>A folder model is created and duplicated for each user. Collaborators or groups are added at each level.</a:t>
            </a:r>
          </a:p>
        </p:txBody>
      </p:sp>
      <p:sp>
        <p:nvSpPr>
          <p:cNvPr id="37" name="Rectangle 36"/>
          <p:cNvSpPr/>
          <p:nvPr/>
        </p:nvSpPr>
        <p:spPr>
          <a:xfrm>
            <a:off x="1092200"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1</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22" name="Rounded Rectangle 21">
            <a:extLst>
              <a:ext uri="{FF2B5EF4-FFF2-40B4-BE49-F238E27FC236}">
                <a16:creationId xmlns:a16="http://schemas.microsoft.com/office/drawing/2014/main" id="{871A1F2F-7820-B242-BF23-849B78003E56}"/>
              </a:ext>
            </a:extLst>
          </p:cNvPr>
          <p:cNvSpPr/>
          <p:nvPr/>
        </p:nvSpPr>
        <p:spPr>
          <a:xfrm>
            <a:off x="6269941"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280524"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2</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34" name="Rounded Rectangle 33">
            <a:extLst>
              <a:ext uri="{FF2B5EF4-FFF2-40B4-BE49-F238E27FC236}">
                <a16:creationId xmlns:a16="http://schemas.microsoft.com/office/drawing/2014/main" id="{FE5ECD19-39EF-294D-B52B-01264626B446}"/>
              </a:ext>
            </a:extLst>
          </p:cNvPr>
          <p:cNvSpPr/>
          <p:nvPr/>
        </p:nvSpPr>
        <p:spPr>
          <a:xfrm>
            <a:off x="2405829"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35" name="Rounded Rectangle 34">
            <a:extLst>
              <a:ext uri="{FF2B5EF4-FFF2-40B4-BE49-F238E27FC236}">
                <a16:creationId xmlns:a16="http://schemas.microsoft.com/office/drawing/2014/main" id="{788ACD75-6B1E-4642-A107-F822F1E8B7A1}"/>
              </a:ext>
            </a:extLst>
          </p:cNvPr>
          <p:cNvSpPr/>
          <p:nvPr/>
        </p:nvSpPr>
        <p:spPr>
          <a:xfrm>
            <a:off x="2411359"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38" name="Rounded Rectangle 37">
            <a:extLst>
              <a:ext uri="{FF2B5EF4-FFF2-40B4-BE49-F238E27FC236}">
                <a16:creationId xmlns:a16="http://schemas.microsoft.com/office/drawing/2014/main" id="{67E5243E-D661-1F4F-8183-85F24BEDCC1F}"/>
              </a:ext>
            </a:extLst>
          </p:cNvPr>
          <p:cNvSpPr/>
          <p:nvPr/>
        </p:nvSpPr>
        <p:spPr>
          <a:xfrm>
            <a:off x="3256864"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40" name="Rounded Rectangle 39">
            <a:extLst>
              <a:ext uri="{FF2B5EF4-FFF2-40B4-BE49-F238E27FC236}">
                <a16:creationId xmlns:a16="http://schemas.microsoft.com/office/drawing/2014/main" id="{74545E85-B83B-4348-9F9A-D7B7814F1A6B}"/>
              </a:ext>
            </a:extLst>
          </p:cNvPr>
          <p:cNvSpPr/>
          <p:nvPr/>
        </p:nvSpPr>
        <p:spPr>
          <a:xfrm>
            <a:off x="3256864"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44" name="Elbow Connector 43">
            <a:extLst>
              <a:ext uri="{FF2B5EF4-FFF2-40B4-BE49-F238E27FC236}">
                <a16:creationId xmlns:a16="http://schemas.microsoft.com/office/drawing/2014/main" id="{7784B84D-B94A-DE46-A24B-2A0BFDC8593E}"/>
              </a:ext>
            </a:extLst>
          </p:cNvPr>
          <p:cNvCxnSpPr>
            <a:cxnSpLocks/>
            <a:stCxn id="34" idx="1"/>
          </p:cNvCxnSpPr>
          <p:nvPr/>
        </p:nvCxnSpPr>
        <p:spPr>
          <a:xfrm rot="10800000">
            <a:off x="1776009"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0" name="Elbow Connector 49">
            <a:extLst>
              <a:ext uri="{FF2B5EF4-FFF2-40B4-BE49-F238E27FC236}">
                <a16:creationId xmlns:a16="http://schemas.microsoft.com/office/drawing/2014/main" id="{75C61EA0-4E74-7140-B4E8-BF80446C35B4}"/>
              </a:ext>
            </a:extLst>
          </p:cNvPr>
          <p:cNvCxnSpPr>
            <a:cxnSpLocks/>
          </p:cNvCxnSpPr>
          <p:nvPr/>
        </p:nvCxnSpPr>
        <p:spPr>
          <a:xfrm rot="10800000">
            <a:off x="1795925"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1" name="Elbow Connector 50">
            <a:extLst>
              <a:ext uri="{FF2B5EF4-FFF2-40B4-BE49-F238E27FC236}">
                <a16:creationId xmlns:a16="http://schemas.microsoft.com/office/drawing/2014/main" id="{F9FC3685-06F8-4244-93C3-2ABE4E10A766}"/>
              </a:ext>
            </a:extLst>
          </p:cNvPr>
          <p:cNvCxnSpPr>
            <a:cxnSpLocks/>
            <a:stCxn id="38" idx="1"/>
          </p:cNvCxnSpPr>
          <p:nvPr/>
        </p:nvCxnSpPr>
        <p:spPr>
          <a:xfrm rot="10800000">
            <a:off x="2532350"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2" name="Elbow Connector 51">
            <a:extLst>
              <a:ext uri="{FF2B5EF4-FFF2-40B4-BE49-F238E27FC236}">
                <a16:creationId xmlns:a16="http://schemas.microsoft.com/office/drawing/2014/main" id="{7E65878B-3FD1-584B-8E4C-E9C7401F434B}"/>
              </a:ext>
            </a:extLst>
          </p:cNvPr>
          <p:cNvCxnSpPr>
            <a:cxnSpLocks/>
            <a:stCxn id="40" idx="1"/>
          </p:cNvCxnSpPr>
          <p:nvPr/>
        </p:nvCxnSpPr>
        <p:spPr>
          <a:xfrm rot="10800000">
            <a:off x="2894606"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53" name="Rounded Rectangle 52">
            <a:extLst>
              <a:ext uri="{FF2B5EF4-FFF2-40B4-BE49-F238E27FC236}">
                <a16:creationId xmlns:a16="http://schemas.microsoft.com/office/drawing/2014/main" id="{424DF517-F223-884D-9A8B-274192543F59}"/>
              </a:ext>
            </a:extLst>
          </p:cNvPr>
          <p:cNvSpPr/>
          <p:nvPr/>
        </p:nvSpPr>
        <p:spPr>
          <a:xfrm>
            <a:off x="7711214"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7716744"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562249"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562249"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081394"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101310"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7837735"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199991"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6199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ma14="http://schemas.microsoft.com/office/mac/drawingml/2011/main" xmlns=""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ma14="http://schemas.microsoft.com/office/mac/drawingml/2011/main" xmlns=""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Business Level Ownership</a:t>
            </a:r>
          </a:p>
        </p:txBody>
      </p:sp>
      <p:sp>
        <p:nvSpPr>
          <p:cNvPr id="30" name="Text Placeholder 43"/>
          <p:cNvSpPr>
            <a:spLocks noGrp="1"/>
          </p:cNvSpPr>
          <p:nvPr>
            <p:ph type="body" idx="4294967295"/>
          </p:nvPr>
        </p:nvSpPr>
        <p:spPr>
          <a:xfrm>
            <a:off x="599018" y="2097025"/>
            <a:ext cx="5052481" cy="4311042"/>
          </a:xfrm>
        </p:spPr>
        <p:txBody>
          <a:bodyPr/>
          <a:lstStyle/>
          <a:p>
            <a:pPr marL="0" indent="0">
              <a:buClr>
                <a:srgbClr val="0061D5"/>
              </a:buClr>
              <a:buNone/>
            </a:pPr>
            <a:r>
              <a:rPr lang="en-US" dirty="0"/>
              <a:t>The Box enterprise admin, or appropriate leadership level, would maintain the root folder level. </a:t>
            </a:r>
          </a:p>
          <a:p>
            <a:pPr marL="0" indent="0">
              <a:buClr>
                <a:srgbClr val="0061D5"/>
              </a:buClr>
              <a:buNone/>
            </a:pPr>
            <a:endParaRPr lang="en-US" dirty="0"/>
          </a:p>
          <a:p>
            <a:pPr marL="0" indent="0">
              <a:buClr>
                <a:srgbClr val="0061D5"/>
              </a:buClr>
              <a:buNone/>
            </a:pPr>
            <a:r>
              <a:rPr lang="en-US" dirty="0"/>
              <a:t>Each business level is maintained under that level, where major business units may have minor units located underneath. </a:t>
            </a:r>
          </a:p>
        </p:txBody>
      </p:sp>
      <p:sp>
        <p:nvSpPr>
          <p:cNvPr id="22" name="Rounded Rectangle 21">
            <a:extLst>
              <a:ext uri="{FF2B5EF4-FFF2-40B4-BE49-F238E27FC236}">
                <a16:creationId xmlns:a16="http://schemas.microsoft.com/office/drawing/2014/main" id="{871A1F2F-7820-B242-BF23-849B78003E56}"/>
              </a:ext>
            </a:extLst>
          </p:cNvPr>
          <p:cNvSpPr/>
          <p:nvPr/>
        </p:nvSpPr>
        <p:spPr>
          <a:xfrm>
            <a:off x="6600141" y="161529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610724" y="162934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Enterprise Admin</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53" name="Rounded Rectangle 52">
            <a:extLst>
              <a:ext uri="{FF2B5EF4-FFF2-40B4-BE49-F238E27FC236}">
                <a16:creationId xmlns:a16="http://schemas.microsoft.com/office/drawing/2014/main" id="{424DF517-F223-884D-9A8B-274192543F59}"/>
              </a:ext>
            </a:extLst>
          </p:cNvPr>
          <p:cNvSpPr/>
          <p:nvPr/>
        </p:nvSpPr>
        <p:spPr>
          <a:xfrm>
            <a:off x="8041414" y="238727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Marketing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8046944" y="316209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Sales</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892449" y="393177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Products</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892449" y="470145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Parts &amp; Services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411594" y="202503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431510" y="259961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8167935" y="358676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530191" y="414080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45" name="Rounded Rectangle 44">
            <a:extLst>
              <a:ext uri="{FF2B5EF4-FFF2-40B4-BE49-F238E27FC236}">
                <a16:creationId xmlns:a16="http://schemas.microsoft.com/office/drawing/2014/main" id="{F43364C8-38FB-E847-8ECF-FE8AF714FA1E}"/>
              </a:ext>
            </a:extLst>
          </p:cNvPr>
          <p:cNvSpPr/>
          <p:nvPr/>
        </p:nvSpPr>
        <p:spPr>
          <a:xfrm>
            <a:off x="8041414" y="546782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Engineering</a:t>
            </a:r>
          </a:p>
        </p:txBody>
      </p:sp>
      <p:cxnSp>
        <p:nvCxnSpPr>
          <p:cNvPr id="46" name="Elbow Connector 45">
            <a:extLst>
              <a:ext uri="{FF2B5EF4-FFF2-40B4-BE49-F238E27FC236}">
                <a16:creationId xmlns:a16="http://schemas.microsoft.com/office/drawing/2014/main" id="{6047D674-4B89-A040-9A4D-0167E7DBC2D5}"/>
              </a:ext>
            </a:extLst>
          </p:cNvPr>
          <p:cNvCxnSpPr>
            <a:cxnSpLocks/>
            <a:stCxn id="45" idx="1"/>
          </p:cNvCxnSpPr>
          <p:nvPr/>
        </p:nvCxnSpPr>
        <p:spPr>
          <a:xfrm rot="10800000">
            <a:off x="7431514" y="3303989"/>
            <a:ext cx="609901" cy="2376174"/>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2746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Collaborations</a:t>
            </a:r>
          </a:p>
        </p:txBody>
      </p:sp>
    </p:spTree>
    <p:extLst>
      <p:ext uri="{BB962C8B-B14F-4D97-AF65-F5344CB8AC3E}">
        <p14:creationId xmlns:p14="http://schemas.microsoft.com/office/powerpoint/2010/main" val="267658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Collaboration System</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1950274"/>
            <a:ext cx="5295900" cy="538609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Service accounts and users start by only being able to access content in their own accounts.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For those accounts to access content from other accounts they will need to be collaborated in on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Users can be collaborated via ID, email, or group ID.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3" name="Graphic 2">
            <a:extLst>
              <a:ext uri="{FF2B5EF4-FFF2-40B4-BE49-F238E27FC236}">
                <a16:creationId xmlns:a16="http://schemas.microsoft.com/office/drawing/2014/main" id="{19FE92A5-0C01-984D-A296-0320F21500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9010" y="2908300"/>
            <a:ext cx="4904539" cy="3727450"/>
          </a:xfrm>
          <a:prstGeom prst="rect">
            <a:avLst/>
          </a:prstGeom>
        </p:spPr>
      </p:pic>
    </p:spTree>
    <p:extLst>
      <p:ext uri="{BB962C8B-B14F-4D97-AF65-F5344CB8AC3E}">
        <p14:creationId xmlns:p14="http://schemas.microsoft.com/office/powerpoint/2010/main" val="412921027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727700" cy="4660900"/>
          </a:xfrm>
        </p:spPr>
        <p:txBody>
          <a:bodyPr/>
          <a:lstStyle/>
          <a:p>
            <a:r>
              <a:rPr lang="en-US" sz="2200" b="1" dirty="0"/>
              <a:t>co-owner</a:t>
            </a:r>
            <a:r>
              <a:rPr lang="en-US" sz="2200" dirty="0"/>
              <a:t>: Full access</a:t>
            </a:r>
          </a:p>
          <a:p>
            <a:r>
              <a:rPr lang="en-US" sz="2200" b="1" dirty="0"/>
              <a:t>editor</a:t>
            </a:r>
            <a:r>
              <a:rPr lang="en-US" sz="2200" dirty="0"/>
              <a:t>: Full access minus invites / settings</a:t>
            </a:r>
          </a:p>
          <a:p>
            <a:r>
              <a:rPr lang="en-US" sz="2200" b="1" dirty="0"/>
              <a:t>previewer</a:t>
            </a:r>
            <a:r>
              <a:rPr lang="en-US" sz="2200" dirty="0"/>
              <a:t>: Basic view and edit</a:t>
            </a:r>
          </a:p>
          <a:p>
            <a:r>
              <a:rPr lang="en-US" sz="2200" b="1" dirty="0"/>
              <a:t>previewer uploader</a:t>
            </a:r>
            <a:r>
              <a:rPr lang="en-US" sz="2200" dirty="0"/>
              <a:t>: Previewer + uploader</a:t>
            </a:r>
          </a:p>
          <a:p>
            <a:r>
              <a:rPr lang="en-US" sz="2200" b="1" dirty="0"/>
              <a:t>uploader</a:t>
            </a:r>
            <a:r>
              <a:rPr lang="en-US" sz="2200" dirty="0"/>
              <a:t>: Upload, basic metadata, and view</a:t>
            </a:r>
          </a:p>
          <a:p>
            <a:r>
              <a:rPr lang="en-US" sz="2200" b="1" dirty="0"/>
              <a:t>viewer</a:t>
            </a:r>
            <a:r>
              <a:rPr lang="en-US" sz="2200" dirty="0"/>
              <a:t>: Preview + download and send    links</a:t>
            </a:r>
          </a:p>
          <a:p>
            <a:r>
              <a:rPr lang="en-US" sz="2200" b="1" dirty="0"/>
              <a:t>viewer uploader</a:t>
            </a:r>
            <a:r>
              <a:rPr lang="en-US" sz="2200" dirty="0"/>
              <a:t>: Viewer + uploader</a:t>
            </a:r>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Collaboration Types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13" name="Picture Placeholder 10">
            <a:extLst>
              <a:ext uri="{FF2B5EF4-FFF2-40B4-BE49-F238E27FC236}">
                <a16:creationId xmlns:a16="http://schemas.microsoft.com/office/drawing/2014/main" id="{E7717194-1236-2740-882D-A8C8CDBDEF5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55" r="955"/>
          <a:stretch>
            <a:fillRect/>
          </a:stretch>
        </p:blipFill>
        <p:spPr>
          <a:xfrm>
            <a:off x="6854175" y="1809954"/>
            <a:ext cx="5337825" cy="3418895"/>
          </a:xfrm>
        </p:spPr>
      </p:pic>
    </p:spTree>
    <p:extLst>
      <p:ext uri="{BB962C8B-B14F-4D97-AF65-F5344CB8AC3E}">
        <p14:creationId xmlns:p14="http://schemas.microsoft.com/office/powerpoint/2010/main" val="421870159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863363" y="2960377"/>
            <a:ext cx="5054600" cy="2534027"/>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Create a folder in the service account.</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Use your existing app user or create a new managed user account.</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Collaborate the user in on that folder with editor permissions.</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Making API calls between the service and user accounts</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20438210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38066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Add Collaborators to a Folder:                                                                    </a:t>
            </a:r>
            <a:r>
              <a:rPr lang="en-US" dirty="0">
                <a:solidFill>
                  <a:srgbClr val="687789"/>
                </a:solidFill>
                <a:hlinkClick r:id="rId3"/>
              </a:rPr>
              <a:t>https://github.com/jcleblanc/box-workshops/blob/master/collaboration/collaborate_add.js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Remove a Collaboration:                                                                                    </a:t>
            </a:r>
            <a:r>
              <a:rPr lang="en-US" dirty="0">
                <a:solidFill>
                  <a:srgbClr val="687789"/>
                </a:solidFill>
                <a:hlinkClick r:id="rId4"/>
              </a:rPr>
              <a:t>https://github.com/jcleblanc/box-workshops/blob/master/collaboration/collaborate_remove.js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Collaborations and Permissions</a:t>
            </a:r>
          </a:p>
        </p:txBody>
      </p:sp>
    </p:spTree>
    <p:extLst>
      <p:ext uri="{BB962C8B-B14F-4D97-AF65-F5344CB8AC3E}">
        <p14:creationId xmlns:p14="http://schemas.microsoft.com/office/powerpoint/2010/main" val="7224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Classic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1364096"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or Managed Users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External end users of the application are App users and the internal audience are Managed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you to provide a custom experience for end users.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No need to build additional functionality for internal users, they can use the Box web application.</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426030150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Error Conditions and Program Flow</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42186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Access Token Errors</a:t>
            </a:r>
            <a:br>
              <a:rPr lang="en-US" sz="4800" dirty="0"/>
            </a:br>
            <a:r>
              <a:rPr lang="en-US" sz="3600" dirty="0"/>
              <a:t>(401: unauthorized)</a:t>
            </a:r>
            <a:br>
              <a:rPr lang="en-US" sz="4800" dirty="0"/>
            </a:br>
            <a:endParaRPr lang="en-US" sz="4800" dirty="0"/>
          </a:p>
        </p:txBody>
      </p:sp>
    </p:spTree>
    <p:extLst>
      <p:ext uri="{BB962C8B-B14F-4D97-AF65-F5344CB8AC3E}">
        <p14:creationId xmlns:p14="http://schemas.microsoft.com/office/powerpoint/2010/main" val="154937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Unauthorized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maintenance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Access tokens expire after 1 hour. At that point they must be refreshed using the refresh token. </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 </a:t>
            </a:r>
            <a:r>
              <a:rPr lang="en-US" dirty="0" err="1">
                <a:solidFill>
                  <a:srgbClr val="72848E"/>
                </a:solidFill>
                <a:latin typeface="Lato"/>
                <a:cs typeface="Lato Regular"/>
                <a:sym typeface="Lato Regular"/>
              </a:rPr>
              <a:t>.Net</a:t>
            </a:r>
            <a:r>
              <a:rPr lang="en-US" dirty="0">
                <a:solidFill>
                  <a:srgbClr val="72848E"/>
                </a:solidFill>
                <a:latin typeface="Lato"/>
                <a:cs typeface="Lato Regular"/>
                <a:sym typeface="Lato Regular"/>
              </a:rPr>
              <a:t>, Java, and Node SDKs handle this refresh action automatically. For any other SDK or direct API integration token expiration responses (401: unauthorized) will need to be handled through the app.</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96770795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Scoping Errors</a:t>
            </a:r>
            <a:br>
              <a:rPr lang="en-US" sz="4800" dirty="0"/>
            </a:br>
            <a:r>
              <a:rPr lang="en-US" sz="3600" dirty="0"/>
              <a:t>(403: </a:t>
            </a:r>
            <a:r>
              <a:rPr lang="en-US" sz="3600" dirty="0" err="1"/>
              <a:t>access_denied_insufficient_permissions</a:t>
            </a:r>
            <a:r>
              <a:rPr lang="en-US" sz="3600" dirty="0"/>
              <a:t>)</a:t>
            </a:r>
            <a:br>
              <a:rPr lang="en-US" sz="4800" dirty="0"/>
            </a:br>
            <a:endParaRPr lang="en-US" sz="4800" dirty="0"/>
          </a:p>
        </p:txBody>
      </p:sp>
    </p:spTree>
    <p:extLst>
      <p:ext uri="{BB962C8B-B14F-4D97-AF65-F5344CB8AC3E}">
        <p14:creationId xmlns:p14="http://schemas.microsoft.com/office/powerpoint/2010/main" val="7086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Insufficient Permissions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User and application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There are typically two causes of a 403: </a:t>
            </a:r>
            <a:r>
              <a:rPr lang="en-US" dirty="0" err="1">
                <a:solidFill>
                  <a:srgbClr val="72848E"/>
                </a:solidFill>
                <a:latin typeface="Lato"/>
                <a:cs typeface="Lato Regular"/>
                <a:sym typeface="Lato Regular"/>
              </a:rPr>
              <a:t>access_denied_insufficient_permissions</a:t>
            </a:r>
            <a:r>
              <a:rPr lang="en-US" dirty="0">
                <a:solidFill>
                  <a:srgbClr val="72848E"/>
                </a:solidFill>
                <a:latin typeface="Lato"/>
                <a:cs typeface="Lato Regular"/>
                <a:sym typeface="Lato Regular"/>
              </a:rPr>
              <a:t> error, either the user an access token is scoped for doesn’t have permission to perform an action, or the application doesn’t.</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user permissions, try logging in as the user via the “Log in as this User” option in the admin console. Attempt to access the content manually.</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an application, ensure that the application has the correct scopes defined for the action that it is trying to perform.</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80936223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Item Location Errors</a:t>
            </a:r>
            <a:br>
              <a:rPr lang="en-US" sz="4800" dirty="0"/>
            </a:br>
            <a:r>
              <a:rPr lang="en-US" sz="3600" dirty="0"/>
              <a:t>(404: </a:t>
            </a:r>
            <a:r>
              <a:rPr lang="en-US" sz="3600" dirty="0" err="1"/>
              <a:t>not_found</a:t>
            </a:r>
            <a:r>
              <a:rPr lang="en-US" sz="3600" dirty="0"/>
              <a:t>)</a:t>
            </a:r>
            <a:br>
              <a:rPr lang="en-US" sz="4800" dirty="0"/>
            </a:br>
            <a:endParaRPr lang="en-US" sz="4800" dirty="0"/>
          </a:p>
        </p:txBody>
      </p:sp>
    </p:spTree>
    <p:extLst>
      <p:ext uri="{BB962C8B-B14F-4D97-AF65-F5344CB8AC3E}">
        <p14:creationId xmlns:p14="http://schemas.microsoft.com/office/powerpoint/2010/main" val="110284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Not Found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may be encountered when trying to work with files and folders within Box when using a JWT / OAuth 2 based application with a service account. If the ID of the file / folder that is being accessed has been verified as present, this error will typically be caused by the account that the client is pointing to. For instance, if a file exists on a user account but the access token client is scoped for the service account, then a 404 error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cases of an access token that is scoped to the wrong account, use the As-User header or user scoped access token for user access, or a service account scoped access token for service account files.</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67423997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Name Conflicts</a:t>
            </a:r>
            <a:br>
              <a:rPr lang="en-US" sz="4800" dirty="0"/>
            </a:br>
            <a:r>
              <a:rPr lang="en-US" sz="3600" dirty="0"/>
              <a:t>(409: </a:t>
            </a:r>
            <a:r>
              <a:rPr lang="en-US" sz="3600" dirty="0" err="1"/>
              <a:t>item_name_in_use</a:t>
            </a:r>
            <a:r>
              <a:rPr lang="en-US" sz="3600" dirty="0"/>
              <a:t>)</a:t>
            </a:r>
            <a:br>
              <a:rPr lang="en-US" sz="4800" dirty="0"/>
            </a:br>
            <a:endParaRPr lang="en-US" sz="4800" dirty="0"/>
          </a:p>
        </p:txBody>
      </p:sp>
    </p:spTree>
    <p:extLst>
      <p:ext uri="{BB962C8B-B14F-4D97-AF65-F5344CB8AC3E}">
        <p14:creationId xmlns:p14="http://schemas.microsoft.com/office/powerpoint/2010/main" val="217205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Name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name uniqueness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File / folder names within a given folder must be uniquely named. When there is an attempt to create a new file / folder with a name that already exists, a 409: </a:t>
            </a:r>
            <a:r>
              <a:rPr lang="en-US" sz="2200" dirty="0" err="1">
                <a:solidFill>
                  <a:srgbClr val="72848E"/>
                </a:solidFill>
                <a:latin typeface="Lato"/>
                <a:cs typeface="Lato Regular"/>
                <a:sym typeface="Lato Regular"/>
              </a:rPr>
              <a:t>item_name_in_use</a:t>
            </a:r>
            <a:r>
              <a:rPr lang="en-US" sz="2200" dirty="0">
                <a:solidFill>
                  <a:srgbClr val="72848E"/>
                </a:solidFill>
                <a:latin typeface="Lato"/>
                <a:cs typeface="Lato Regular"/>
                <a:sym typeface="Lato Regular"/>
              </a:rPr>
              <a:t>, or a standard 409: conflict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 of a duplicate user login information being used when creating new managed users, a 409: </a:t>
            </a:r>
            <a:r>
              <a:rPr lang="en-US" sz="2200" dirty="0" err="1">
                <a:solidFill>
                  <a:srgbClr val="72848E"/>
                </a:solidFill>
                <a:latin typeface="Lato"/>
                <a:cs typeface="Lato Regular"/>
                <a:sym typeface="Lato Regular"/>
              </a:rPr>
              <a:t>user_login_already_used</a:t>
            </a:r>
            <a:r>
              <a:rPr lang="en-US" sz="2200" dirty="0">
                <a:solidFill>
                  <a:srgbClr val="72848E"/>
                </a:solidFill>
                <a:latin typeface="Lato"/>
                <a:cs typeface="Lato Regular"/>
                <a:sym typeface="Lato Regular"/>
              </a:rPr>
              <a:t> error would be produced. </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These errors should be handled. Possible next steps in the program flow would be to attempt the same API request / login with revised information.</a:t>
            </a:r>
            <a:endParaRPr lang="en-US" dirty="0"/>
          </a:p>
        </p:txBody>
      </p:sp>
    </p:spTree>
    <p:extLst>
      <p:ext uri="{BB962C8B-B14F-4D97-AF65-F5344CB8AC3E}">
        <p14:creationId xmlns:p14="http://schemas.microsoft.com/office/powerpoint/2010/main" val="380390693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Metadata Conflicts</a:t>
            </a:r>
            <a:br>
              <a:rPr lang="en-US" sz="4800" dirty="0"/>
            </a:br>
            <a:r>
              <a:rPr lang="en-US" sz="3600" dirty="0"/>
              <a:t>(409: </a:t>
            </a:r>
            <a:r>
              <a:rPr lang="en-US" sz="3600" dirty="0" err="1"/>
              <a:t>tuple_already_exists</a:t>
            </a:r>
            <a:r>
              <a:rPr lang="en-US" sz="3600" dirty="0"/>
              <a:t>)</a:t>
            </a:r>
            <a:br>
              <a:rPr lang="en-US" sz="4800" dirty="0"/>
            </a:br>
            <a:endParaRPr lang="en-US" sz="4800" dirty="0"/>
          </a:p>
        </p:txBody>
      </p:sp>
    </p:spTree>
    <p:extLst>
      <p:ext uri="{BB962C8B-B14F-4D97-AF65-F5344CB8AC3E}">
        <p14:creationId xmlns:p14="http://schemas.microsoft.com/office/powerpoint/2010/main" val="39998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2: App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131546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Metadata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if metadata is already present on a file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If metadata for a template is already present within a file and a request to add metadata is made, the API will return a 409: </a:t>
            </a:r>
            <a:r>
              <a:rPr lang="en-US" sz="2200" dirty="0" err="1">
                <a:solidFill>
                  <a:srgbClr val="72848E"/>
                </a:solidFill>
                <a:latin typeface="Lato"/>
                <a:cs typeface="Lato Regular"/>
                <a:sym typeface="Lato Regular"/>
              </a:rPr>
              <a:t>tuple_already_exists</a:t>
            </a:r>
            <a:r>
              <a:rPr lang="en-US" sz="2200" dirty="0">
                <a:solidFill>
                  <a:srgbClr val="72848E"/>
                </a:solidFill>
                <a:latin typeface="Lato"/>
                <a:cs typeface="Lato Regular"/>
                <a:sym typeface="Lato Regular"/>
              </a:rPr>
              <a:t> error.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error should be handled in a try / catch. When found, a request to update the existing metadata should then be made.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Update requests will need to use a JSON patch object.</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95380271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Rate Limits</a:t>
            </a:r>
            <a:br>
              <a:rPr lang="en-US" sz="4800" dirty="0"/>
            </a:br>
            <a:r>
              <a:rPr lang="en-US" sz="3600" dirty="0"/>
              <a:t>(429: </a:t>
            </a:r>
            <a:r>
              <a:rPr lang="en-US" sz="3600" dirty="0" err="1"/>
              <a:t>rate_limit_exceeded</a:t>
            </a:r>
            <a:r>
              <a:rPr lang="en-US" sz="3600" dirty="0"/>
              <a:t>)</a:t>
            </a:r>
            <a:br>
              <a:rPr lang="en-US" sz="4800" dirty="0"/>
            </a:br>
            <a:endParaRPr lang="en-US" sz="4800" dirty="0"/>
          </a:p>
        </p:txBody>
      </p:sp>
    </p:spTree>
    <p:extLst>
      <p:ext uri="{BB962C8B-B14F-4D97-AF65-F5344CB8AC3E}">
        <p14:creationId xmlns:p14="http://schemas.microsoft.com/office/powerpoint/2010/main" val="179556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Rate Limiting</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 Retry-After header for amount of time until next call</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requests to </a:t>
            </a:r>
            <a:r>
              <a:rPr lang="en-US" sz="2200" dirty="0" err="1">
                <a:solidFill>
                  <a:srgbClr val="72848E"/>
                </a:solidFill>
                <a:latin typeface="Lato"/>
                <a:cs typeface="Lato Regular"/>
                <a:sym typeface="Lato Regular"/>
              </a:rPr>
              <a:t>auth</a:t>
            </a:r>
            <a:r>
              <a:rPr lang="en-US" sz="2200" dirty="0">
                <a:solidFill>
                  <a:srgbClr val="72848E"/>
                </a:solidFill>
                <a:latin typeface="Lato"/>
                <a:cs typeface="Lato Regular"/>
                <a:sym typeface="Lato Regular"/>
              </a:rPr>
              <a:t> a user each time they visit. Access tokens should be stored for future use.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Polling the event stream too often. Cache results when possible.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Producing too many requests from a single user (e.g. a service account). Limit is 10 API calls per second per user.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too many simultaneous upload requests from a single user. Limit is 4 uploads per second per user.</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99692782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794122"/>
            <a:ext cx="5054600" cy="2872581"/>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Upload a file to the service account with duplicate file name as one that already exists. </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Listen for the 409 error code and the name conflict response.</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When encountered, retry the file upload with an alternate file name.</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Handling 409 name conflict errors properly </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99718707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0517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name conflict errors:                                                              </a:t>
            </a:r>
            <a:r>
              <a:rPr lang="en-US" dirty="0">
                <a:solidFill>
                  <a:srgbClr val="687789"/>
                </a:solidFill>
                <a:hlinkClick r:id="rId3"/>
              </a:rPr>
              <a:t>https://github.com/jcleblanc/box-workshops/blob/master/error-conditions/409-name-conflict.js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metadata conflict errors:                                                             </a:t>
            </a:r>
            <a:r>
              <a:rPr lang="en-US" dirty="0">
                <a:solidFill>
                  <a:srgbClr val="687789"/>
                </a:solidFill>
                <a:hlinkClick r:id="rId4"/>
              </a:rPr>
              <a:t>https://github.com/jcleblanc/box-workshops/blob/master/error-conditions/409-metadata-conflict.js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Errors codes produced by the Box APIs, and their solutions:                  </a:t>
            </a:r>
            <a:r>
              <a:rPr lang="en-US" dirty="0">
                <a:solidFill>
                  <a:srgbClr val="687789"/>
                </a:solidFill>
                <a:hlinkClick r:id="rId5"/>
              </a:rPr>
              <a:t>https://developer.box.com/docs/error-codes</a:t>
            </a:r>
            <a:r>
              <a:rPr lang="en-US" dirty="0">
                <a:solidFill>
                  <a:srgbClr val="687789"/>
                </a:solidFill>
              </a:rPr>
              <a:t> </a:t>
            </a:r>
          </a:p>
        </p:txBody>
      </p:sp>
      <p:sp>
        <p:nvSpPr>
          <p:cNvPr id="2" name="Title 1"/>
          <p:cNvSpPr>
            <a:spLocks noGrp="1"/>
          </p:cNvSpPr>
          <p:nvPr>
            <p:ph type="title"/>
          </p:nvPr>
        </p:nvSpPr>
        <p:spPr/>
        <p:txBody>
          <a:bodyPr/>
          <a:lstStyle/>
          <a:p>
            <a:r>
              <a:rPr lang="en-US" dirty="0"/>
              <a:t>Code Samples and Links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Error Conditions</a:t>
            </a:r>
          </a:p>
        </p:txBody>
      </p:sp>
    </p:spTree>
    <p:extLst>
      <p:ext uri="{BB962C8B-B14F-4D97-AF65-F5344CB8AC3E}">
        <p14:creationId xmlns:p14="http://schemas.microsoft.com/office/powerpoint/2010/main" val="169966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Webhooks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41277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V1</a:t>
            </a:r>
          </a:p>
        </p:txBody>
      </p:sp>
    </p:spTree>
    <p:extLst>
      <p:ext uri="{BB962C8B-B14F-4D97-AF65-F5344CB8AC3E}">
        <p14:creationId xmlns:p14="http://schemas.microsoft.com/office/powerpoint/2010/main" val="81394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549900" cy="4660900"/>
          </a:xfrm>
        </p:spPr>
        <p:txBody>
          <a:bodyPr/>
          <a:lstStyle/>
          <a:p>
            <a:r>
              <a:rPr lang="en-US" sz="2200" dirty="0"/>
              <a:t>Manually created through the app dashboard: </a:t>
            </a:r>
            <a:r>
              <a:rPr lang="en-US" sz="2200" dirty="0">
                <a:hlinkClick r:id="rId3"/>
              </a:rPr>
              <a:t>https://app.box.com/developers/console</a:t>
            </a:r>
            <a:endParaRPr lang="en-US" sz="2200" dirty="0"/>
          </a:p>
          <a:p>
            <a:endParaRPr lang="en-US" sz="2200" dirty="0"/>
          </a:p>
          <a:p>
            <a:r>
              <a:rPr lang="en-US" sz="2200" dirty="0"/>
              <a:t>Cannot be adjusted programmatically </a:t>
            </a:r>
          </a:p>
          <a:p>
            <a:endParaRPr lang="en-US" sz="2200" dirty="0"/>
          </a:p>
          <a:p>
            <a:r>
              <a:rPr lang="en-US" sz="2200" dirty="0"/>
              <a:t>Produces webhook events for all      actions in an app and cannot be         bound to a file / folder. </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V1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4" name="Picture 3">
            <a:extLst>
              <a:ext uri="{FF2B5EF4-FFF2-40B4-BE49-F238E27FC236}">
                <a16:creationId xmlns:a16="http://schemas.microsoft.com/office/drawing/2014/main" id="{B7510722-60F3-8D46-B57D-EEA66D72A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299" y="1821586"/>
            <a:ext cx="6212179" cy="3475624"/>
          </a:xfrm>
          <a:prstGeom prst="rect">
            <a:avLst/>
          </a:prstGeom>
        </p:spPr>
      </p:pic>
    </p:spTree>
    <p:extLst>
      <p:ext uri="{BB962C8B-B14F-4D97-AF65-F5344CB8AC3E}">
        <p14:creationId xmlns:p14="http://schemas.microsoft.com/office/powerpoint/2010/main" val="375244562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V2</a:t>
            </a:r>
          </a:p>
        </p:txBody>
      </p:sp>
    </p:spTree>
    <p:extLst>
      <p:ext uri="{BB962C8B-B14F-4D97-AF65-F5344CB8AC3E}">
        <p14:creationId xmlns:p14="http://schemas.microsoft.com/office/powerpoint/2010/main" val="32286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App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Users (Internal and External)</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Much like the classic user model, but all users (internal and external) are App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the creation of custom experiences for both internal and external users. </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Good for instances where the Box web app is too permissive. This guards internal behavior.</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Segmentation of content for managed accounts. This can allow a managed user to have application specific content through an App user account as well.</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365204944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400300"/>
            <a:ext cx="5181533" cy="4660900"/>
          </a:xfrm>
        </p:spPr>
        <p:txBody>
          <a:bodyPr/>
          <a:lstStyle/>
          <a:p>
            <a:r>
              <a:rPr lang="en-US" sz="2200" dirty="0"/>
              <a:t>Programmatically created and maintained through the Webhooks APIs.</a:t>
            </a:r>
          </a:p>
          <a:p>
            <a:endParaRPr lang="en-US" sz="2200" dirty="0"/>
          </a:p>
          <a:p>
            <a:r>
              <a:rPr lang="en-US" sz="2200" dirty="0"/>
              <a:t>Create, Read, Update, and Delete endpoints.</a:t>
            </a:r>
          </a:p>
          <a:p>
            <a:endParaRPr lang="en-US" sz="2200" dirty="0"/>
          </a:p>
          <a:p>
            <a:r>
              <a:rPr lang="en-US" sz="2200" dirty="0"/>
              <a:t>Can be bound to a single file or folder</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V2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5" name="Picture 4">
            <a:extLst>
              <a:ext uri="{FF2B5EF4-FFF2-40B4-BE49-F238E27FC236}">
                <a16:creationId xmlns:a16="http://schemas.microsoft.com/office/drawing/2014/main" id="{C3ADD2BE-D9E0-6045-BC5A-B85CDA59D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812493"/>
            <a:ext cx="6038850" cy="3426696"/>
          </a:xfrm>
          <a:prstGeom prst="rect">
            <a:avLst/>
          </a:prstGeom>
        </p:spPr>
      </p:pic>
    </p:spTree>
    <p:extLst>
      <p:ext uri="{BB962C8B-B14F-4D97-AF65-F5344CB8AC3E}">
        <p14:creationId xmlns:p14="http://schemas.microsoft.com/office/powerpoint/2010/main" val="263342520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6624-F8F8-7F44-8CEC-543FC2A72706}"/>
              </a:ext>
            </a:extLst>
          </p:cNvPr>
          <p:cNvSpPr>
            <a:spLocks noGrp="1"/>
          </p:cNvSpPr>
          <p:nvPr>
            <p:ph type="title"/>
          </p:nvPr>
        </p:nvSpPr>
        <p:spPr/>
        <p:txBody>
          <a:bodyPr/>
          <a:lstStyle/>
          <a:p>
            <a:r>
              <a:rPr lang="en-US" dirty="0"/>
              <a:t>User Events</a:t>
            </a:r>
          </a:p>
        </p:txBody>
      </p:sp>
      <p:sp>
        <p:nvSpPr>
          <p:cNvPr id="4" name="Text Placeholder 3">
            <a:extLst>
              <a:ext uri="{FF2B5EF4-FFF2-40B4-BE49-F238E27FC236}">
                <a16:creationId xmlns:a16="http://schemas.microsoft.com/office/drawing/2014/main" id="{81121968-79BF-0E4D-B710-2F1A27C84243}"/>
              </a:ext>
            </a:extLst>
          </p:cNvPr>
          <p:cNvSpPr>
            <a:spLocks noGrp="1"/>
          </p:cNvSpPr>
          <p:nvPr>
            <p:ph type="body" idx="1"/>
          </p:nvPr>
        </p:nvSpPr>
        <p:spPr>
          <a:xfrm>
            <a:off x="482601" y="2071624"/>
            <a:ext cx="3771899" cy="3843699"/>
          </a:xfrm>
        </p:spPr>
        <p:txBody>
          <a:bodyPr/>
          <a:lstStyle/>
          <a:p>
            <a:r>
              <a:rPr lang="en-US" sz="1600" dirty="0"/>
              <a:t>ACCESS_GRANTED </a:t>
            </a:r>
          </a:p>
          <a:p>
            <a:r>
              <a:rPr lang="en-US" sz="1600" dirty="0"/>
              <a:t>ACCESS_REVOKED </a:t>
            </a:r>
          </a:p>
          <a:p>
            <a:r>
              <a:rPr lang="en-US" sz="1600" dirty="0"/>
              <a:t>COLLAB_ADD_COLLABORATOR</a:t>
            </a:r>
          </a:p>
          <a:p>
            <a:r>
              <a:rPr lang="en-US" sz="1600" dirty="0"/>
              <a:t>COLLAB_INVITE_COLLABORATOR</a:t>
            </a:r>
          </a:p>
          <a:p>
            <a:r>
              <a:rPr lang="en-US" sz="1600" dirty="0"/>
              <a:t>COLLAB_REMOVE_COLLABORATOR</a:t>
            </a:r>
          </a:p>
          <a:p>
            <a:r>
              <a:rPr lang="en-US" sz="1600" dirty="0"/>
              <a:t>COLLAB_ROLE_CHANGE</a:t>
            </a:r>
          </a:p>
          <a:p>
            <a:r>
              <a:rPr lang="en-US" sz="1600" dirty="0"/>
              <a:t>COMMENT_CREATE</a:t>
            </a:r>
          </a:p>
          <a:p>
            <a:r>
              <a:rPr lang="en-US" sz="1600" dirty="0"/>
              <a:t>COMMENT DELETE</a:t>
            </a:r>
          </a:p>
          <a:p>
            <a:r>
              <a:rPr lang="en-US" sz="1600" dirty="0"/>
              <a:t>ENABLE_TWO_FACTOR_AUTH</a:t>
            </a:r>
          </a:p>
          <a:p>
            <a:r>
              <a:rPr lang="en-US" sz="1600" dirty="0"/>
              <a:t>GROUP_ADD_USER</a:t>
            </a:r>
          </a:p>
          <a:p>
            <a:r>
              <a:rPr lang="en-US" sz="1600" dirty="0"/>
              <a:t>GROUP_REMOVE_USER</a:t>
            </a:r>
          </a:p>
        </p:txBody>
      </p:sp>
      <p:sp>
        <p:nvSpPr>
          <p:cNvPr id="6" name="Text Placeholder 3">
            <a:extLst>
              <a:ext uri="{FF2B5EF4-FFF2-40B4-BE49-F238E27FC236}">
                <a16:creationId xmlns:a16="http://schemas.microsoft.com/office/drawing/2014/main" id="{D6FCABD2-A3D9-7D4A-889D-901A59E6D459}"/>
              </a:ext>
            </a:extLst>
          </p:cNvPr>
          <p:cNvSpPr txBox="1">
            <a:spLocks/>
          </p:cNvSpPr>
          <p:nvPr/>
        </p:nvSpPr>
        <p:spPr>
          <a:xfrm>
            <a:off x="4660900" y="2071624"/>
            <a:ext cx="3530599" cy="3843699"/>
          </a:xfrm>
          <a:prstGeom prst="rect">
            <a:avLst/>
          </a:prstGeom>
          <a:extLst>
            <a:ext uri="{C572A759-6A51-4108-AA02-DFA0A04FC94B}">
              <ma14:wrappingTextBoxFlag xmlns="" xmlns:ma14="http://schemas.microsoft.com/office/mac/drawingml/2011/main"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ITEM_COPY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ITEM_DOWNLOAD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ITEM_MAKE_CURRENT_VERSION</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ITEM_MOVE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ITEM_PREVIEW</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ITEM_RENAME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ITEM_SHARED_UNSHARE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ITEM_SYNC</a:t>
            </a:r>
          </a:p>
        </p:txBody>
      </p:sp>
      <p:sp>
        <p:nvSpPr>
          <p:cNvPr id="7" name="Text Placeholder 3">
            <a:extLst>
              <a:ext uri="{FF2B5EF4-FFF2-40B4-BE49-F238E27FC236}">
                <a16:creationId xmlns:a16="http://schemas.microsoft.com/office/drawing/2014/main" id="{153A8B3F-D85D-0C43-A6ED-DD524EFF3293}"/>
              </a:ext>
            </a:extLst>
          </p:cNvPr>
          <p:cNvSpPr txBox="1">
            <a:spLocks/>
          </p:cNvSpPr>
          <p:nvPr/>
        </p:nvSpPr>
        <p:spPr>
          <a:xfrm>
            <a:off x="8496299" y="2071624"/>
            <a:ext cx="3301999" cy="3843699"/>
          </a:xfrm>
          <a:prstGeom prst="rect">
            <a:avLst/>
          </a:prstGeom>
          <a:extLst>
            <a:ext uri="{C572A759-6A51-4108-AA02-DFA0A04FC94B}">
              <ma14:wrappingTextBoxFlag xmlns="" xmlns:ma14="http://schemas.microsoft.com/office/mac/drawingml/2011/main"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ITEM_UNDELETE_VIA_TRASH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ITEM_UNSYNC</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ITEM_UPLOAD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LOCK_DESTROY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MASTER_INVITE_ACCEPT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MASTER_INVITE_REJECT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TAG_ITEM_CREATE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TASK_ASSIGNMENT_CREATE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TASK_CREATE</a:t>
            </a:r>
          </a:p>
        </p:txBody>
      </p:sp>
    </p:spTree>
    <p:extLst>
      <p:ext uri="{BB962C8B-B14F-4D97-AF65-F5344CB8AC3E}">
        <p14:creationId xmlns:p14="http://schemas.microsoft.com/office/powerpoint/2010/main" val="48435463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794122"/>
            <a:ext cx="5054600" cy="2534027"/>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Set up a webhook to listen for file uploads on the service account root folder (ID: 0).</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Set the webhook notification URL to send the response to …</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Watch for your event on screen.</a:t>
            </a: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Handling 409 name conflict errors properly </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84098844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17916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Webhook:                                                                                          </a:t>
            </a:r>
            <a:r>
              <a:rPr lang="en-US" dirty="0">
                <a:solidFill>
                  <a:srgbClr val="687789"/>
                </a:solidFill>
                <a:hlinkClick r:id="rId3"/>
              </a:rPr>
              <a:t>https://github.com/jcleblanc/box-workshops/blob/master/webhooks/webhooks-create.js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Update Webhook:                                                                                            </a:t>
            </a:r>
            <a:r>
              <a:rPr lang="en-US" dirty="0">
                <a:solidFill>
                  <a:srgbClr val="687789"/>
                </a:solidFill>
                <a:hlinkClick r:id="rId4"/>
              </a:rPr>
              <a:t>https://github.com/jcleblanc/box-workshops/blob/master/webhooks/webhooks-update.js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Webhook:                                                                                           </a:t>
            </a:r>
            <a:r>
              <a:rPr lang="en-US" dirty="0">
                <a:solidFill>
                  <a:srgbClr val="687789"/>
                </a:solidFill>
                <a:hlinkClick r:id="rId5"/>
              </a:rPr>
              <a:t>https://github.com/jcleblanc/box-workshops/blob/master/webhooks/webhooks-delete.js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Webhooks</a:t>
            </a:r>
          </a:p>
        </p:txBody>
      </p:sp>
    </p:spTree>
    <p:extLst>
      <p:ext uri="{BB962C8B-B14F-4D97-AF65-F5344CB8AC3E}">
        <p14:creationId xmlns:p14="http://schemas.microsoft.com/office/powerpoint/2010/main" val="35114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Token Management and UI Tools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3438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Reducing </a:t>
            </a:r>
            <a:r>
              <a:rPr lang="en-US" sz="4800" dirty="0" err="1"/>
              <a:t>auth</a:t>
            </a:r>
            <a:r>
              <a:rPr lang="en-US" sz="4800" dirty="0"/>
              <a:t> calls by </a:t>
            </a:r>
            <a:br>
              <a:rPr lang="en-US" sz="4800" dirty="0"/>
            </a:br>
            <a:r>
              <a:rPr lang="en-US" sz="4800" dirty="0"/>
              <a:t>storing access tokens</a:t>
            </a:r>
          </a:p>
        </p:txBody>
      </p:sp>
    </p:spTree>
    <p:extLst>
      <p:ext uri="{BB962C8B-B14F-4D97-AF65-F5344CB8AC3E}">
        <p14:creationId xmlns:p14="http://schemas.microsoft.com/office/powerpoint/2010/main" val="95672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Access Token Best Practices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549827" cy="3811016"/>
          </a:xfrm>
        </p:spPr>
        <p:txBody>
          <a:bodyPr/>
          <a:lstStyle/>
          <a:p>
            <a:r>
              <a:rPr lang="en-US" sz="2200" dirty="0"/>
              <a:t>Access tokens are valid for 1 hour and should be stored / reused.</a:t>
            </a:r>
          </a:p>
          <a:p>
            <a:r>
              <a:rPr lang="en-US" sz="2200" dirty="0"/>
              <a:t>Tier 1 SDKs (Node, Java, </a:t>
            </a:r>
            <a:r>
              <a:rPr lang="en-US" sz="2200" dirty="0" err="1"/>
              <a:t>.Net</a:t>
            </a:r>
            <a:r>
              <a:rPr lang="en-US" sz="2200" dirty="0"/>
              <a:t>) automatically refresh tokens.</a:t>
            </a:r>
          </a:p>
          <a:p>
            <a:r>
              <a:rPr lang="en-US" sz="2200" dirty="0"/>
              <a:t>Token expiration (for refresh) should be tracked via </a:t>
            </a:r>
            <a:r>
              <a:rPr lang="en-US" sz="2200" dirty="0" err="1"/>
              <a:t>expires_in</a:t>
            </a:r>
            <a:r>
              <a:rPr lang="en-US" sz="2200" dirty="0"/>
              <a:t> value (from token request) and 401 unauthorized errors.</a:t>
            </a:r>
          </a:p>
          <a:p>
            <a:endParaRPr lang="en-US" sz="2200" dirty="0"/>
          </a:p>
        </p:txBody>
      </p:sp>
      <p:pic>
        <p:nvPicPr>
          <p:cNvPr id="9" name="Picture Placeholder 4">
            <a:extLst>
              <a:ext uri="{FF2B5EF4-FFF2-40B4-BE49-F238E27FC236}">
                <a16:creationId xmlns:a16="http://schemas.microsoft.com/office/drawing/2014/main" id="{FF446507-4B66-9547-9839-93244B40044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57" r="4246" b="1307"/>
          <a:stretch/>
        </p:blipFill>
        <p:spPr>
          <a:xfrm>
            <a:off x="6857998" y="1783208"/>
            <a:ext cx="5631979" cy="3471542"/>
          </a:xfrm>
        </p:spPr>
      </p:pic>
    </p:spTree>
    <p:extLst>
      <p:ext uri="{BB962C8B-B14F-4D97-AF65-F5344CB8AC3E}">
        <p14:creationId xmlns:p14="http://schemas.microsoft.com/office/powerpoint/2010/main" val="421360412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Downscoping</a:t>
            </a:r>
            <a:r>
              <a:rPr lang="en-US" sz="4800" dirty="0"/>
              <a:t> Tokens</a:t>
            </a:r>
          </a:p>
        </p:txBody>
      </p:sp>
    </p:spTree>
    <p:extLst>
      <p:ext uri="{BB962C8B-B14F-4D97-AF65-F5344CB8AC3E}">
        <p14:creationId xmlns:p14="http://schemas.microsoft.com/office/powerpoint/2010/main" val="232562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533900"/>
            <a:ext cx="4576323" cy="552451"/>
          </a:xfrm>
        </p:spPr>
        <p:txBody>
          <a:bodyPr/>
          <a:lstStyle/>
          <a:p>
            <a:r>
              <a:rPr lang="en-US" dirty="0" err="1"/>
              <a:t>Downscoped</a:t>
            </a:r>
            <a:r>
              <a:rPr lang="en-US" dirty="0"/>
              <a:t> Token</a:t>
            </a:r>
          </a:p>
        </p:txBody>
      </p:sp>
      <p:sp>
        <p:nvSpPr>
          <p:cNvPr id="5" name="Text Placeholder 4"/>
          <p:cNvSpPr>
            <a:spLocks noGrp="1"/>
          </p:cNvSpPr>
          <p:nvPr>
            <p:ph type="body" sz="quarter" idx="25"/>
          </p:nvPr>
        </p:nvSpPr>
        <p:spPr>
          <a:xfrm>
            <a:off x="304800" y="4533900"/>
            <a:ext cx="4576323" cy="552451"/>
          </a:xfrm>
        </p:spPr>
        <p:txBody>
          <a:bodyPr/>
          <a:lstStyle/>
          <a:p>
            <a:r>
              <a:rPr lang="en-US" dirty="0"/>
              <a:t>Access Token</a:t>
            </a:r>
          </a:p>
        </p:txBody>
      </p:sp>
      <p:sp>
        <p:nvSpPr>
          <p:cNvPr id="7" name="Text Placeholder 6"/>
          <p:cNvSpPr>
            <a:spLocks noGrp="1"/>
          </p:cNvSpPr>
          <p:nvPr>
            <p:ph type="body" sz="quarter" idx="29"/>
          </p:nvPr>
        </p:nvSpPr>
        <p:spPr>
          <a:xfrm>
            <a:off x="7310876" y="4533900"/>
            <a:ext cx="4576323" cy="552451"/>
          </a:xfrm>
        </p:spPr>
        <p:txBody>
          <a:bodyPr/>
          <a:lstStyle/>
          <a:p>
            <a:r>
              <a:rPr lang="en-US" dirty="0"/>
              <a:t>Client-Side Code</a:t>
            </a:r>
          </a:p>
        </p:txBody>
      </p:sp>
      <p:sp>
        <p:nvSpPr>
          <p:cNvPr id="8" name="Text Placeholder 7"/>
          <p:cNvSpPr>
            <a:spLocks noGrp="1"/>
          </p:cNvSpPr>
          <p:nvPr>
            <p:ph type="body" sz="quarter" idx="30"/>
          </p:nvPr>
        </p:nvSpPr>
        <p:spPr>
          <a:xfrm>
            <a:off x="7975601" y="5234519"/>
            <a:ext cx="3162300" cy="1261667"/>
          </a:xfrm>
        </p:spPr>
        <p:txBody>
          <a:bodyPr/>
          <a:lstStyle/>
          <a:p>
            <a:r>
              <a:rPr lang="en-US" dirty="0" err="1"/>
              <a:t>Downscoped</a:t>
            </a:r>
            <a:r>
              <a:rPr lang="en-US" dirty="0"/>
              <a:t> token is deployed to client-side code, mobile environment, or UI tool.</a:t>
            </a:r>
          </a:p>
        </p:txBody>
      </p:sp>
      <p:sp>
        <p:nvSpPr>
          <p:cNvPr id="9" name="Text Placeholder 8"/>
          <p:cNvSpPr>
            <a:spLocks noGrp="1"/>
          </p:cNvSpPr>
          <p:nvPr>
            <p:ph type="body" sz="quarter" idx="31"/>
          </p:nvPr>
        </p:nvSpPr>
        <p:spPr>
          <a:xfrm>
            <a:off x="4381500" y="5234519"/>
            <a:ext cx="3340100" cy="1261667"/>
          </a:xfrm>
        </p:spPr>
        <p:txBody>
          <a:bodyPr/>
          <a:lstStyle/>
          <a:p>
            <a:r>
              <a:rPr lang="en-US" dirty="0"/>
              <a:t>New access token that is tightly restricted in access rights (read / write) for a file or folder.</a:t>
            </a:r>
          </a:p>
        </p:txBody>
      </p:sp>
      <p:sp>
        <p:nvSpPr>
          <p:cNvPr id="10" name="Text Placeholder 9"/>
          <p:cNvSpPr>
            <a:spLocks noGrp="1"/>
          </p:cNvSpPr>
          <p:nvPr>
            <p:ph type="body" sz="quarter" idx="32"/>
          </p:nvPr>
        </p:nvSpPr>
        <p:spPr>
          <a:xfrm>
            <a:off x="965199" y="5234519"/>
            <a:ext cx="3162299" cy="1261667"/>
          </a:xfrm>
        </p:spPr>
        <p:txBody>
          <a:bodyPr/>
          <a:lstStyle/>
          <a:p>
            <a:r>
              <a:rPr lang="en-US" dirty="0"/>
              <a:t>Standard OAuth2 access token that is fully scoped for an enterprise or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Token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Downscoping</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Process</a:t>
            </a:r>
          </a:p>
        </p:txBody>
      </p:sp>
      <p:cxnSp>
        <p:nvCxnSpPr>
          <p:cNvPr id="30" name="Straight Connector 29">
            <a:extLst>
              <a:ext uri="{FF2B5EF4-FFF2-40B4-BE49-F238E27FC236}">
                <a16:creationId xmlns:a16="http://schemas.microsoft.com/office/drawing/2014/main" id="{B318CF75-1DB3-5144-AE95-D818F09D3FE6}"/>
              </a:ext>
            </a:extLst>
          </p:cNvPr>
          <p:cNvCxnSpPr/>
          <p:nvPr/>
        </p:nvCxnSpPr>
        <p:spPr>
          <a:xfrm>
            <a:off x="38679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02A718D-19D0-EF40-9B18-48B769E948C1}"/>
              </a:ext>
            </a:extLst>
          </p:cNvPr>
          <p:cNvCxnSpPr/>
          <p:nvPr/>
        </p:nvCxnSpPr>
        <p:spPr>
          <a:xfrm>
            <a:off x="73858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pic>
        <p:nvPicPr>
          <p:cNvPr id="37" name="Graphic 36">
            <a:extLst>
              <a:ext uri="{FF2B5EF4-FFF2-40B4-BE49-F238E27FC236}">
                <a16:creationId xmlns:a16="http://schemas.microsoft.com/office/drawing/2014/main" id="{91354C8E-796B-A84D-A62A-A9CFB07AD8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6738" y="2064437"/>
            <a:ext cx="2132914" cy="2132914"/>
          </a:xfrm>
          <a:prstGeom prst="rect">
            <a:avLst/>
          </a:prstGeom>
        </p:spPr>
      </p:pic>
      <p:pic>
        <p:nvPicPr>
          <p:cNvPr id="38" name="Graphic 37">
            <a:extLst>
              <a:ext uri="{FF2B5EF4-FFF2-40B4-BE49-F238E27FC236}">
                <a16:creationId xmlns:a16="http://schemas.microsoft.com/office/drawing/2014/main" id="{15207AF4-71C4-974A-A12B-DC99ADDA1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3457" y="2064437"/>
            <a:ext cx="2132914" cy="2132914"/>
          </a:xfrm>
          <a:prstGeom prst="rect">
            <a:avLst/>
          </a:prstGeom>
        </p:spPr>
      </p:pic>
      <p:pic>
        <p:nvPicPr>
          <p:cNvPr id="39" name="Graphic 38">
            <a:extLst>
              <a:ext uri="{FF2B5EF4-FFF2-40B4-BE49-F238E27FC236}">
                <a16:creationId xmlns:a16="http://schemas.microsoft.com/office/drawing/2014/main" id="{3C514C05-76CE-1243-BFF0-3792452948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3322" y="2064436"/>
            <a:ext cx="2136463" cy="2136463"/>
          </a:xfrm>
          <a:prstGeom prst="rect">
            <a:avLst/>
          </a:prstGeom>
        </p:spPr>
      </p:pic>
    </p:spTree>
    <p:extLst>
      <p:ext uri="{BB962C8B-B14F-4D97-AF65-F5344CB8AC3E}">
        <p14:creationId xmlns:p14="http://schemas.microsoft.com/office/powerpoint/2010/main" val="266647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3: Service Account Model</a:t>
            </a:r>
            <a:br>
              <a:rPr lang="en-US" sz="4800" dirty="0"/>
            </a:br>
            <a:r>
              <a:rPr lang="en-US" sz="3600" dirty="0"/>
              <a:t>(When existing user object models already exists)</a:t>
            </a:r>
            <a:br>
              <a:rPr lang="en-US" sz="4800" dirty="0"/>
            </a:br>
            <a:endParaRPr lang="en-US" sz="4800" dirty="0"/>
          </a:p>
        </p:txBody>
      </p:sp>
    </p:spTree>
    <p:extLst>
      <p:ext uri="{BB962C8B-B14F-4D97-AF65-F5344CB8AC3E}">
        <p14:creationId xmlns:p14="http://schemas.microsoft.com/office/powerpoint/2010/main" val="12215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mt="50000"/>
          </a:blip>
          <a:srcRect l="-9" r="-9"/>
          <a:stretch/>
        </p:blipFill>
        <p:spPr>
          <a:xfrm>
            <a:off x="-2489471" y="0"/>
            <a:ext cx="17145001" cy="6858000"/>
          </a:xfrm>
          <a:prstGeom prst="rect">
            <a:avLst/>
          </a:prstGeom>
        </p:spPr>
      </p:pic>
      <p:sp>
        <p:nvSpPr>
          <p:cNvPr id="4" name="Shape 44"/>
          <p:cNvSpPr/>
          <p:nvPr/>
        </p:nvSpPr>
        <p:spPr>
          <a:xfrm>
            <a:off x="-7674" y="304431"/>
            <a:ext cx="11746620" cy="6240813"/>
          </a:xfrm>
          <a:prstGeom prst="rect">
            <a:avLst/>
          </a:prstGeom>
          <a:solidFill>
            <a:srgbClr val="EBEBEB"/>
          </a:solidFill>
          <a:ln w="12700">
            <a:miter lim="400000"/>
          </a:ln>
          <a:effectLst>
            <a:outerShdw blurRad="889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0" tIns="0" rIns="0" bIns="0" anchor="ctr"/>
          <a:lstStyle/>
          <a:p>
            <a:pPr marL="634984">
              <a:lnSpc>
                <a:spcPct val="100000"/>
              </a:lnSpc>
              <a:spcBef>
                <a:spcPts val="667"/>
              </a:spcBef>
              <a:defRPr sz="1800" b="0">
                <a:solidFill>
                  <a:srgbClr val="000000"/>
                </a:solidFill>
              </a:defRPr>
            </a:pPr>
            <a:endParaRPr lang="en-US" sz="1800" dirty="0">
              <a:solidFill>
                <a:srgbClr val="171F25"/>
              </a:solidFill>
              <a:latin typeface="Menlo"/>
              <a:ea typeface="Menlo"/>
              <a:cs typeface="Menlo"/>
              <a:sym typeface="Menlo"/>
            </a:endParaRPr>
          </a:p>
          <a:p>
            <a:pPr marL="634984">
              <a:lnSpc>
                <a:spcPct val="100000"/>
              </a:lnSpc>
              <a:spcBef>
                <a:spcPts val="667"/>
              </a:spcBef>
              <a:defRPr sz="1800" b="0">
                <a:solidFill>
                  <a:srgbClr val="000000"/>
                </a:solidFill>
              </a:defRPr>
            </a:pPr>
            <a:r>
              <a:rPr lang="en-US" sz="2000" dirty="0" err="1">
                <a:solidFill>
                  <a:srgbClr val="171F25"/>
                </a:solidFill>
                <a:latin typeface="Menlo"/>
                <a:ea typeface="Menlo"/>
                <a:cs typeface="Menlo"/>
                <a:sym typeface="Menlo"/>
              </a:rPr>
              <a:t>client.exchangeToken</a:t>
            </a:r>
            <a:r>
              <a:rPr lang="en-US" sz="2000" dirty="0">
                <a:solidFill>
                  <a:srgbClr val="171F25"/>
                </a:solidFill>
                <a:latin typeface="Menlo"/>
                <a:ea typeface="Menlo"/>
                <a:cs typeface="Menlo"/>
                <a:sym typeface="Menlo"/>
              </a:rPr>
              <a:t>(</a:t>
            </a:r>
            <a:r>
              <a:rPr lang="en-US" sz="2000" dirty="0" err="1">
                <a:solidFill>
                  <a:srgbClr val="171F25"/>
                </a:solidFill>
                <a:latin typeface="Menlo"/>
                <a:ea typeface="Menlo"/>
                <a:cs typeface="Menlo"/>
                <a:sym typeface="Menlo"/>
              </a:rPr>
              <a:t>appConfig.tokenScopes</a:t>
            </a:r>
            <a:r>
              <a:rPr lang="en-US" sz="2000" dirty="0">
                <a:solidFill>
                  <a:srgbClr val="171F25"/>
                </a:solidFill>
                <a:latin typeface="Menlo"/>
                <a:ea typeface="Menlo"/>
                <a:cs typeface="Menlo"/>
                <a:sym typeface="Menlo"/>
              </a:rPr>
              <a:t>[service]).then((</a:t>
            </a:r>
            <a:r>
              <a:rPr lang="en-US" sz="2000" dirty="0" err="1">
                <a:solidFill>
                  <a:srgbClr val="171F25"/>
                </a:solidFill>
                <a:latin typeface="Menlo"/>
                <a:ea typeface="Menlo"/>
                <a:cs typeface="Menlo"/>
                <a:sym typeface="Menlo"/>
              </a:rPr>
              <a:t>tokenInfo</a:t>
            </a:r>
            <a:r>
              <a:rPr lang="en-US" sz="2000" dirty="0">
                <a:solidFill>
                  <a:srgbClr val="171F25"/>
                </a:solidFill>
                <a:latin typeface="Menlo"/>
                <a:ea typeface="Menlo"/>
                <a:cs typeface="Menlo"/>
                <a:sym typeface="Menlo"/>
              </a:rPr>
              <a:t>) =&gt; {</a:t>
            </a: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  // token available in </a:t>
            </a:r>
            <a:r>
              <a:rPr lang="en-US" sz="2000" dirty="0" err="1">
                <a:solidFill>
                  <a:srgbClr val="171F25"/>
                </a:solidFill>
                <a:latin typeface="Menlo"/>
                <a:ea typeface="Menlo"/>
                <a:cs typeface="Menlo"/>
                <a:sym typeface="Menlo"/>
              </a:rPr>
              <a:t>tokenInfo.accessToken</a:t>
            </a:r>
            <a:endParaRPr lang="en-US" sz="2000" dirty="0">
              <a:solidFill>
                <a:srgbClr val="171F25"/>
              </a:solidFill>
              <a:latin typeface="Menlo"/>
              <a:ea typeface="Menlo"/>
              <a:cs typeface="Menlo"/>
              <a:sym typeface="Menlo"/>
            </a:endParaRP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}).catch((err) =&gt; {</a:t>
            </a: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  </a:t>
            </a:r>
            <a:r>
              <a:rPr lang="en-US" sz="2000" dirty="0" err="1">
                <a:solidFill>
                  <a:srgbClr val="171F25"/>
                </a:solidFill>
                <a:latin typeface="Menlo"/>
                <a:ea typeface="Menlo"/>
                <a:cs typeface="Menlo"/>
                <a:sym typeface="Menlo"/>
              </a:rPr>
              <a:t>console.error</a:t>
            </a:r>
            <a:r>
              <a:rPr lang="en-US" sz="2000" dirty="0">
                <a:solidFill>
                  <a:srgbClr val="171F25"/>
                </a:solidFill>
                <a:latin typeface="Menlo"/>
                <a:ea typeface="Menlo"/>
                <a:cs typeface="Menlo"/>
                <a:sym typeface="Menlo"/>
              </a:rPr>
              <a:t>(err);</a:t>
            </a: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a:t>
            </a:r>
          </a:p>
        </p:txBody>
      </p:sp>
      <p:sp>
        <p:nvSpPr>
          <p:cNvPr id="5" name="Shape 45"/>
          <p:cNvSpPr/>
          <p:nvPr/>
        </p:nvSpPr>
        <p:spPr>
          <a:xfrm>
            <a:off x="8551718" y="304431"/>
            <a:ext cx="3187229" cy="460812"/>
          </a:xfrm>
          <a:prstGeom prst="rect">
            <a:avLst/>
          </a:prstGeom>
          <a:solidFill>
            <a:srgbClr val="0061D5"/>
          </a:solidFill>
          <a:ln w="12700">
            <a:miter lim="400000"/>
          </a:ln>
          <a:extLst>
            <a:ext uri="{C572A759-6A51-4108-AA02-DFA0A04FC94B}">
              <ma14:wrappingTextBoxFlag xmlns="" xmlns:ma14="http://schemas.microsoft.com/office/mac/drawingml/2011/main" val="1"/>
            </a:ext>
          </a:extLst>
        </p:spPr>
        <p:txBody>
          <a:bodyPr wrap="none" lIns="44648" tIns="44648" rIns="44648" bIns="44648">
            <a:normAutofit/>
          </a:bodyPr>
          <a:lstStyle>
            <a:lvl1pPr algn="r">
              <a:defRPr sz="3200" b="0">
                <a:solidFill>
                  <a:srgbClr val="FFFFFF"/>
                </a:solidFill>
              </a:defRPr>
            </a:lvl1pPr>
          </a:lstStyle>
          <a:p>
            <a:pPr>
              <a:lnSpc>
                <a:spcPct val="150000"/>
              </a:lnSpc>
              <a:spcBef>
                <a:spcPts val="2517"/>
              </a:spcBef>
              <a:defRPr sz="1800">
                <a:solidFill>
                  <a:srgbClr val="000000"/>
                </a:solidFill>
              </a:defRPr>
            </a:pPr>
            <a:r>
              <a:rPr lang="en-US" sz="1600" dirty="0" err="1">
                <a:solidFill>
                  <a:schemeClr val="bg1"/>
                </a:solidFill>
                <a:latin typeface="+mn-lt"/>
                <a:cs typeface="Lato" charset="0"/>
              </a:rPr>
              <a:t>Downscoping</a:t>
            </a:r>
            <a:r>
              <a:rPr lang="en-US" sz="1600" dirty="0">
                <a:solidFill>
                  <a:schemeClr val="bg1"/>
                </a:solidFill>
                <a:latin typeface="+mn-lt"/>
                <a:cs typeface="Lato" charset="0"/>
              </a:rPr>
              <a:t> a Token (Node SDK) </a:t>
            </a:r>
            <a:endParaRPr sz="1600" dirty="0">
              <a:solidFill>
                <a:schemeClr val="bg1"/>
              </a:solidFill>
              <a:latin typeface="+mn-lt"/>
              <a:cs typeface="Menlo Regular"/>
            </a:endParaRPr>
          </a:p>
        </p:txBody>
      </p:sp>
    </p:spTree>
    <p:extLst>
      <p:ext uri="{BB962C8B-B14F-4D97-AF65-F5344CB8AC3E}">
        <p14:creationId xmlns:p14="http://schemas.microsoft.com/office/powerpoint/2010/main" val="35113140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Item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549827" cy="3811016"/>
          </a:xfrm>
        </p:spPr>
        <p:txBody>
          <a:bodyPr/>
          <a:lstStyle/>
          <a:p>
            <a:r>
              <a:rPr lang="en-US" sz="2200" dirty="0" err="1"/>
              <a:t>item_delete</a:t>
            </a:r>
            <a:r>
              <a:rPr lang="en-US" sz="2200" dirty="0"/>
              <a:t>: Delete file/folder.</a:t>
            </a:r>
          </a:p>
          <a:p>
            <a:r>
              <a:rPr lang="en-US" sz="2200" dirty="0" err="1"/>
              <a:t>item_download</a:t>
            </a:r>
            <a:r>
              <a:rPr lang="en-US" sz="2200" dirty="0"/>
              <a:t>: Download file / folder.</a:t>
            </a:r>
          </a:p>
          <a:p>
            <a:r>
              <a:rPr lang="en-US" sz="2200" dirty="0" err="1"/>
              <a:t>item_preview</a:t>
            </a:r>
            <a:r>
              <a:rPr lang="en-US" sz="2200" dirty="0"/>
              <a:t>: Preview file / folder.</a:t>
            </a:r>
          </a:p>
          <a:p>
            <a:r>
              <a:rPr lang="en-US" sz="2200" dirty="0" err="1"/>
              <a:t>item_rename</a:t>
            </a:r>
            <a:r>
              <a:rPr lang="en-US" sz="2200" dirty="0"/>
              <a:t>: Rename file folder.</a:t>
            </a:r>
          </a:p>
          <a:p>
            <a:r>
              <a:rPr lang="en-US" sz="2200" dirty="0" err="1"/>
              <a:t>item_share</a:t>
            </a:r>
            <a:r>
              <a:rPr lang="en-US" sz="2200" dirty="0"/>
              <a:t>: Create shared link.</a:t>
            </a:r>
          </a:p>
          <a:p>
            <a:r>
              <a:rPr lang="en-US" sz="2200" dirty="0" err="1"/>
              <a:t>item_upload</a:t>
            </a:r>
            <a:r>
              <a:rPr lang="en-US" sz="2200" dirty="0"/>
              <a:t>: Upload new content.</a:t>
            </a:r>
          </a:p>
        </p:txBody>
      </p:sp>
      <p:pic>
        <p:nvPicPr>
          <p:cNvPr id="9" name="Picture Placeholder 4">
            <a:extLst>
              <a:ext uri="{FF2B5EF4-FFF2-40B4-BE49-F238E27FC236}">
                <a16:creationId xmlns:a16="http://schemas.microsoft.com/office/drawing/2014/main" id="{FF446507-4B66-9547-9839-93244B40044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57" r="4246" b="1307"/>
          <a:stretch/>
        </p:blipFill>
        <p:spPr>
          <a:xfrm>
            <a:off x="6857998" y="1783208"/>
            <a:ext cx="5631979" cy="3471542"/>
          </a:xfrm>
        </p:spPr>
      </p:pic>
    </p:spTree>
    <p:extLst>
      <p:ext uri="{BB962C8B-B14F-4D97-AF65-F5344CB8AC3E}">
        <p14:creationId xmlns:p14="http://schemas.microsoft.com/office/powerpoint/2010/main" val="100106066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Annotation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annotation_edit</a:t>
            </a:r>
            <a:r>
              <a:rPr lang="en-US" sz="2200" dirty="0"/>
              <a:t>: Update existing annotations on files.</a:t>
            </a:r>
          </a:p>
          <a:p>
            <a:r>
              <a:rPr lang="en-US" sz="2200" dirty="0" err="1"/>
              <a:t>annotation_view_all</a:t>
            </a:r>
            <a:r>
              <a:rPr lang="en-US" sz="2200" dirty="0"/>
              <a:t>: View annotations from all users.</a:t>
            </a:r>
          </a:p>
          <a:p>
            <a:r>
              <a:rPr lang="en-US" sz="2200" dirty="0" err="1"/>
              <a:t>annotation_view_self</a:t>
            </a:r>
            <a:r>
              <a:rPr lang="en-US" sz="2200" dirty="0"/>
              <a:t>: View annotations from yourself only.</a:t>
            </a:r>
          </a:p>
        </p:txBody>
      </p:sp>
      <p:pic>
        <p:nvPicPr>
          <p:cNvPr id="9" name="Picture Placeholder 4">
            <a:extLst>
              <a:ext uri="{FF2B5EF4-FFF2-40B4-BE49-F238E27FC236}">
                <a16:creationId xmlns:a16="http://schemas.microsoft.com/office/drawing/2014/main" id="{2C650CDA-C487-E34B-A918-02D786B5D47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606" r="4663" b="1595"/>
          <a:stretch/>
        </p:blipFill>
        <p:spPr>
          <a:xfrm>
            <a:off x="6858001" y="1778971"/>
            <a:ext cx="5624185" cy="3459159"/>
          </a:xfrm>
        </p:spPr>
      </p:pic>
    </p:spTree>
    <p:extLst>
      <p:ext uri="{BB962C8B-B14F-4D97-AF65-F5344CB8AC3E}">
        <p14:creationId xmlns:p14="http://schemas.microsoft.com/office/powerpoint/2010/main" val="274233311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Working with SDK differences</a:t>
            </a:r>
          </a:p>
        </p:txBody>
      </p:sp>
    </p:spTree>
    <p:extLst>
      <p:ext uri="{BB962C8B-B14F-4D97-AF65-F5344CB8AC3E}">
        <p14:creationId xmlns:p14="http://schemas.microsoft.com/office/powerpoint/2010/main" val="128265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9ED5-CC53-9945-BC39-144AE1E15AEF}"/>
              </a:ext>
            </a:extLst>
          </p:cNvPr>
          <p:cNvSpPr>
            <a:spLocks noGrp="1"/>
          </p:cNvSpPr>
          <p:nvPr>
            <p:ph type="title"/>
          </p:nvPr>
        </p:nvSpPr>
        <p:spPr/>
        <p:txBody>
          <a:bodyPr/>
          <a:lstStyle/>
          <a:p>
            <a:r>
              <a:rPr lang="en-US" dirty="0"/>
              <a:t>Support Levels for SDKs</a:t>
            </a:r>
          </a:p>
        </p:txBody>
      </p:sp>
      <p:sp>
        <p:nvSpPr>
          <p:cNvPr id="6" name="Rectangle 5">
            <a:extLst>
              <a:ext uri="{FF2B5EF4-FFF2-40B4-BE49-F238E27FC236}">
                <a16:creationId xmlns:a16="http://schemas.microsoft.com/office/drawing/2014/main" id="{0039F1DC-7824-D342-A03D-046B39E9E282}"/>
              </a:ext>
            </a:extLst>
          </p:cNvPr>
          <p:cNvSpPr/>
          <p:nvPr/>
        </p:nvSpPr>
        <p:spPr>
          <a:xfrm>
            <a:off x="609600" y="2728101"/>
            <a:ext cx="10293927" cy="2431435"/>
          </a:xfrm>
          <a:prstGeom prst="rect">
            <a:avLst/>
          </a:prstGeom>
        </p:spPr>
        <p:txBody>
          <a:bodyPr wrap="square">
            <a:spAutoFit/>
          </a:bodyPr>
          <a:lstStyle/>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Tier 1 (Full API parity):  			Java, Node, </a:t>
            </a:r>
            <a:r>
              <a:rPr lang="en-US" sz="2800" spc="0" dirty="0" err="1">
                <a:solidFill>
                  <a:srgbClr val="72848E"/>
                </a:solidFill>
                <a:latin typeface="Lato"/>
                <a:cs typeface="Lato Regular"/>
                <a:sym typeface="Lato Regular"/>
              </a:rPr>
              <a:t>.Net</a:t>
            </a:r>
            <a:r>
              <a:rPr lang="en-US" sz="2800" spc="0" dirty="0">
                <a:solidFill>
                  <a:srgbClr val="72848E"/>
                </a:solidFill>
                <a:latin typeface="Lato"/>
                <a:cs typeface="Lato Regular"/>
                <a:sym typeface="Lato Regular"/>
              </a:rPr>
              <a:t> </a:t>
            </a:r>
          </a:p>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Tier 2 (Partial API parity): 		Python, Ruby, CLI</a:t>
            </a:r>
          </a:p>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Mobile (Partial API parity): 		Android, iOS, Mobile UI Kits</a:t>
            </a:r>
          </a:p>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Stable (State complete): 			Salesforce, JavaScript, Chrome</a:t>
            </a:r>
          </a:p>
        </p:txBody>
      </p:sp>
      <p:sp>
        <p:nvSpPr>
          <p:cNvPr id="8" name="Text Placeholder 7">
            <a:extLst>
              <a:ext uri="{FF2B5EF4-FFF2-40B4-BE49-F238E27FC236}">
                <a16:creationId xmlns:a16="http://schemas.microsoft.com/office/drawing/2014/main" id="{0588D169-612A-B447-94E1-9E5AE873CCA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7878453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mt="50000"/>
          </a:blip>
          <a:srcRect l="-9" r="-9"/>
          <a:stretch/>
        </p:blipFill>
        <p:spPr>
          <a:xfrm>
            <a:off x="-2489471" y="0"/>
            <a:ext cx="17145001" cy="6858000"/>
          </a:xfrm>
          <a:prstGeom prst="rect">
            <a:avLst/>
          </a:prstGeom>
        </p:spPr>
      </p:pic>
      <p:sp>
        <p:nvSpPr>
          <p:cNvPr id="4" name="Shape 44"/>
          <p:cNvSpPr/>
          <p:nvPr/>
        </p:nvSpPr>
        <p:spPr>
          <a:xfrm>
            <a:off x="-7674" y="304431"/>
            <a:ext cx="11746620" cy="6240813"/>
          </a:xfrm>
          <a:prstGeom prst="rect">
            <a:avLst/>
          </a:prstGeom>
          <a:solidFill>
            <a:srgbClr val="EBEBEB"/>
          </a:solidFill>
          <a:ln w="12700">
            <a:miter lim="400000"/>
          </a:ln>
          <a:effectLst>
            <a:outerShdw blurRad="889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0" tIns="0" rIns="0" bIns="0" anchor="ctr"/>
          <a:lstStyle/>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Define token exchange scopes / </a:t>
            </a:r>
            <a:r>
              <a:rPr lang="en-US" sz="1800" dirty="0" err="1">
                <a:solidFill>
                  <a:srgbClr val="586E75"/>
                </a:solidFill>
                <a:latin typeface="Source Code Pro" panose="020B0509030403020204" pitchFamily="49" charset="77"/>
              </a:rPr>
              <a:t>params</a:t>
            </a: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scopes</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a:t>
            </a:r>
            <a:r>
              <a:rPr lang="en-US" sz="1800" dirty="0" err="1">
                <a:solidFill>
                  <a:srgbClr val="B35E14"/>
                </a:solidFill>
                <a:latin typeface="Source Code Pro" panose="020B0509030403020204" pitchFamily="49" charset="77"/>
              </a:rPr>
              <a:t>base_preview</a:t>
            </a:r>
            <a:r>
              <a:rPr lang="en-US" sz="1800" dirty="0">
                <a:solidFill>
                  <a:srgbClr val="B35E14"/>
                </a:solidFill>
                <a:latin typeface="Source Code Pro" panose="020B0509030403020204" pitchFamily="49" charset="77"/>
              </a:rPr>
              <a:t> </a:t>
            </a:r>
            <a:r>
              <a:rPr lang="en-US" sz="1800" dirty="0" err="1">
                <a:solidFill>
                  <a:srgbClr val="B35E14"/>
                </a:solidFill>
                <a:latin typeface="Source Code Pro" panose="020B0509030403020204" pitchFamily="49" charset="77"/>
              </a:rPr>
              <a:t>item_download</a:t>
            </a:r>
            <a:r>
              <a:rPr lang="en-US" sz="1800" dirty="0">
                <a:solidFill>
                  <a:srgbClr val="B35E14"/>
                </a:solidFill>
                <a:latin typeface="Source Code Pro" panose="020B0509030403020204" pitchFamily="49" charset="77"/>
              </a:rPr>
              <a:t>'</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err="1">
                <a:solidFill>
                  <a:srgbClr val="047D65"/>
                </a:solidFill>
                <a:latin typeface="Source Code Pro" panose="020B0509030403020204" pitchFamily="49" charset="77"/>
              </a:rPr>
              <a:t>folder_id</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'FOLDER ID'</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resource</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'https://</a:t>
            </a:r>
            <a:r>
              <a:rPr lang="en-US" sz="1800" dirty="0" err="1">
                <a:solidFill>
                  <a:srgbClr val="B35E14"/>
                </a:solidFill>
                <a:latin typeface="Source Code Pro" panose="020B0509030403020204" pitchFamily="49" charset="77"/>
              </a:rPr>
              <a:t>api.box.com</a:t>
            </a:r>
            <a:r>
              <a:rPr lang="en-US" sz="1800" dirty="0">
                <a:solidFill>
                  <a:srgbClr val="B35E14"/>
                </a:solidFill>
                <a:latin typeface="Source Code Pro" panose="020B0509030403020204" pitchFamily="49" charset="77"/>
              </a:rPr>
              <a:t>/2.0/folders/%s'</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folder_id</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Define https request info</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err="1">
                <a:solidFill>
                  <a:srgbClr val="047D65"/>
                </a:solidFill>
                <a:latin typeface="Source Code Pro" panose="020B0509030403020204" pitchFamily="49" charset="77"/>
              </a:rPr>
              <a:t>access_token</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client</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auth</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authenticate_instance</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headers</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'Authorization'</a:t>
            </a:r>
            <a:r>
              <a:rPr lang="en-US" sz="1800" dirty="0">
                <a:solidFill>
                  <a:srgbClr val="666666"/>
                </a:solidFill>
                <a:latin typeface="Source Code Pro" panose="020B0509030403020204" pitchFamily="49" charset="77"/>
              </a:rPr>
              <a:t>: </a:t>
            </a:r>
            <a:r>
              <a:rPr lang="en-US" sz="1800" dirty="0">
                <a:solidFill>
                  <a:srgbClr val="B35E14"/>
                </a:solidFill>
                <a:latin typeface="Source Code Pro" panose="020B0509030403020204" pitchFamily="49" charset="77"/>
              </a:rPr>
              <a:t>'Bearer '</a:t>
            </a:r>
            <a:r>
              <a:rPr lang="en-US" sz="1800" dirty="0">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access_token</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err="1">
                <a:solidFill>
                  <a:srgbClr val="047D65"/>
                </a:solidFill>
                <a:latin typeface="Source Code Pro" panose="020B0509030403020204" pitchFamily="49" charset="77"/>
              </a:rPr>
              <a:t>url</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'https://</a:t>
            </a:r>
            <a:r>
              <a:rPr lang="en-US" sz="1800" dirty="0" err="1">
                <a:solidFill>
                  <a:srgbClr val="B35E14"/>
                </a:solidFill>
                <a:latin typeface="Source Code Pro" panose="020B0509030403020204" pitchFamily="49" charset="77"/>
              </a:rPr>
              <a:t>api.box.com</a:t>
            </a:r>
            <a:r>
              <a:rPr lang="en-US" sz="1800" dirty="0">
                <a:solidFill>
                  <a:srgbClr val="B35E14"/>
                </a:solidFill>
                <a:latin typeface="Source Code Pro" panose="020B0509030403020204" pitchFamily="49" charset="77"/>
              </a:rPr>
              <a:t>/oauth2/token'</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Set https request post data</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data</a:t>
            </a:r>
            <a:r>
              <a:rPr lang="en-US" sz="1800" dirty="0">
                <a:solidFill>
                  <a:srgbClr val="666666"/>
                </a:solidFill>
                <a:latin typeface="Source Code Pro" panose="020B0509030403020204" pitchFamily="49" charset="77"/>
              </a:rPr>
              <a:t> = { </a:t>
            </a:r>
            <a:r>
              <a:rPr lang="en-US" sz="1800" dirty="0">
                <a:solidFill>
                  <a:srgbClr val="2AA198"/>
                </a:solidFill>
                <a:latin typeface="Source Code Pro" panose="020B0509030403020204" pitchFamily="49" charset="77"/>
              </a:rPr>
              <a:t>"scope"</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scopes</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"resource"</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resource</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grant_type</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urn:ietf:params:oauth:grant-type:token-exchange</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subject_token</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err="1">
                <a:solidFill>
                  <a:srgbClr val="047D65"/>
                </a:solidFill>
                <a:latin typeface="Source Code Pro" panose="020B0509030403020204" pitchFamily="49" charset="77"/>
              </a:rPr>
              <a:t>access_token</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subject_token_type</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urn:ietf:params:oauth:token-type:access_token</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 </a:t>
            </a:r>
          </a:p>
          <a:p>
            <a:pPr marL="634984">
              <a:lnSpc>
                <a:spcPct val="100000"/>
              </a:lnSpc>
              <a:spcBef>
                <a:spcPts val="667"/>
              </a:spcBef>
              <a:defRPr sz="1800" b="0">
                <a:solidFill>
                  <a:srgbClr val="000000"/>
                </a:solidFill>
              </a:defRPr>
            </a:pP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Make request to perform token exchange</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response</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requests</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post</a:t>
            </a:r>
            <a:r>
              <a:rPr lang="en-US" sz="1800" dirty="0">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url</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data</a:t>
            </a:r>
            <a:r>
              <a:rPr lang="en-US" sz="1800" dirty="0">
                <a:solidFill>
                  <a:srgbClr val="666666"/>
                </a:solidFill>
                <a:latin typeface="Source Code Pro" panose="020B0509030403020204" pitchFamily="49" charset="77"/>
              </a:rPr>
              <a:t>=</a:t>
            </a:r>
            <a:r>
              <a:rPr lang="en-US" sz="1800" dirty="0">
                <a:solidFill>
                  <a:srgbClr val="047D65"/>
                </a:solidFill>
                <a:latin typeface="Source Code Pro" panose="020B0509030403020204" pitchFamily="49" charset="77"/>
              </a:rPr>
              <a:t>data</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headers</a:t>
            </a:r>
            <a:r>
              <a:rPr lang="en-US" sz="1800" dirty="0">
                <a:solidFill>
                  <a:srgbClr val="666666"/>
                </a:solidFill>
                <a:latin typeface="Source Code Pro" panose="020B0509030403020204" pitchFamily="49" charset="77"/>
              </a:rPr>
              <a:t>=</a:t>
            </a:r>
            <a:r>
              <a:rPr lang="en-US" sz="1800" dirty="0">
                <a:solidFill>
                  <a:srgbClr val="047D65"/>
                </a:solidFill>
                <a:latin typeface="Source Code Pro" panose="020B0509030403020204" pitchFamily="49" charset="77"/>
              </a:rPr>
              <a:t>headers</a:t>
            </a:r>
            <a:r>
              <a:rPr lang="en-US" sz="1800" dirty="0">
                <a:solidFill>
                  <a:srgbClr val="666666"/>
                </a:solidFill>
                <a:latin typeface="Source Code Pro" panose="020B0509030403020204" pitchFamily="49" charset="77"/>
              </a:rPr>
              <a:t>) </a:t>
            </a:r>
            <a:r>
              <a:rPr lang="en-US" sz="1800" dirty="0" err="1">
                <a:solidFill>
                  <a:srgbClr val="047D65"/>
                </a:solidFill>
                <a:latin typeface="Source Code Pro" panose="020B0509030403020204" pitchFamily="49" charset="77"/>
              </a:rPr>
              <a:t>json</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response</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json</a:t>
            </a:r>
            <a:r>
              <a:rPr lang="en-US" sz="1800" dirty="0">
                <a:solidFill>
                  <a:srgbClr val="666666"/>
                </a:solidFill>
                <a:latin typeface="Source Code Pro" panose="020B0509030403020204" pitchFamily="49" charset="77"/>
              </a:rPr>
              <a:t>()</a:t>
            </a:r>
            <a:endParaRPr sz="1800" dirty="0">
              <a:solidFill>
                <a:srgbClr val="171F25"/>
              </a:solidFill>
              <a:latin typeface="Menlo"/>
              <a:ea typeface="Menlo"/>
              <a:cs typeface="Menlo"/>
              <a:sym typeface="Menlo"/>
            </a:endParaRPr>
          </a:p>
        </p:txBody>
      </p:sp>
      <p:sp>
        <p:nvSpPr>
          <p:cNvPr id="5" name="Shape 45"/>
          <p:cNvSpPr/>
          <p:nvPr/>
        </p:nvSpPr>
        <p:spPr>
          <a:xfrm>
            <a:off x="6289964" y="304431"/>
            <a:ext cx="5448983" cy="460812"/>
          </a:xfrm>
          <a:prstGeom prst="rect">
            <a:avLst/>
          </a:prstGeom>
          <a:solidFill>
            <a:srgbClr val="0061D5"/>
          </a:solidFill>
          <a:ln w="12700">
            <a:miter lim="400000"/>
          </a:ln>
          <a:extLst>
            <a:ext uri="{C572A759-6A51-4108-AA02-DFA0A04FC94B}">
              <ma14:wrappingTextBoxFlag xmlns="" xmlns:ma14="http://schemas.microsoft.com/office/mac/drawingml/2011/main" val="1"/>
            </a:ext>
          </a:extLst>
        </p:spPr>
        <p:txBody>
          <a:bodyPr wrap="none" lIns="44648" tIns="44648" rIns="44648" bIns="44648">
            <a:normAutofit/>
          </a:bodyPr>
          <a:lstStyle>
            <a:lvl1pPr algn="r">
              <a:defRPr sz="3200" b="0">
                <a:solidFill>
                  <a:srgbClr val="FFFFFF"/>
                </a:solidFill>
              </a:defRPr>
            </a:lvl1pPr>
          </a:lstStyle>
          <a:p>
            <a:pPr>
              <a:lnSpc>
                <a:spcPct val="150000"/>
              </a:lnSpc>
              <a:spcBef>
                <a:spcPts val="2517"/>
              </a:spcBef>
              <a:defRPr sz="1800">
                <a:solidFill>
                  <a:srgbClr val="000000"/>
                </a:solidFill>
              </a:defRPr>
            </a:pPr>
            <a:r>
              <a:rPr lang="en-US" sz="1600" dirty="0">
                <a:solidFill>
                  <a:schemeClr val="bg1"/>
                </a:solidFill>
                <a:latin typeface="+mn-lt"/>
                <a:cs typeface="Lato" charset="0"/>
              </a:rPr>
              <a:t>Extracting an Access Token and Making a Manual Call (Python) </a:t>
            </a:r>
            <a:endParaRPr sz="1600" dirty="0">
              <a:solidFill>
                <a:schemeClr val="bg1"/>
              </a:solidFill>
              <a:latin typeface="+mn-lt"/>
              <a:cs typeface="Menlo Regular"/>
            </a:endParaRPr>
          </a:p>
        </p:txBody>
      </p:sp>
    </p:spTree>
    <p:extLst>
      <p:ext uri="{BB962C8B-B14F-4D97-AF65-F5344CB8AC3E}">
        <p14:creationId xmlns:p14="http://schemas.microsoft.com/office/powerpoint/2010/main" val="12582794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Box UI Tools</a:t>
            </a:r>
          </a:p>
        </p:txBody>
      </p:sp>
    </p:spTree>
    <p:extLst>
      <p:ext uri="{BB962C8B-B14F-4D97-AF65-F5344CB8AC3E}">
        <p14:creationId xmlns:p14="http://schemas.microsoft.com/office/powerpoint/2010/main" val="42482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Box UI Elements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UI components build with React (JavaScript library).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Authentication and token agnostic: Works with JWT and OAuth flows.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 type agnostic: Works with app, managed, and external user types.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6" name="Picture 5">
            <a:extLst>
              <a:ext uri="{FF2B5EF4-FFF2-40B4-BE49-F238E27FC236}">
                <a16:creationId xmlns:a16="http://schemas.microsoft.com/office/drawing/2014/main" id="{2402F9C3-1A04-5C41-B16F-5728E4A5B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931" y="1046764"/>
            <a:ext cx="5296969" cy="3635695"/>
          </a:xfrm>
          <a:prstGeom prst="rect">
            <a:avLst/>
          </a:prstGeom>
        </p:spPr>
      </p:pic>
    </p:spTree>
    <p:extLst>
      <p:ext uri="{BB962C8B-B14F-4D97-AF65-F5344CB8AC3E}">
        <p14:creationId xmlns:p14="http://schemas.microsoft.com/office/powerpoint/2010/main" val="426753230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579453-C271-A646-AA93-E49885F92F94}"/>
              </a:ext>
            </a:extLst>
          </p:cNvPr>
          <p:cNvSpPr>
            <a:spLocks noGrp="1"/>
          </p:cNvSpPr>
          <p:nvPr>
            <p:ph type="body" sz="quarter" idx="23"/>
          </p:nvPr>
        </p:nvSpPr>
        <p:spPr>
          <a:xfrm>
            <a:off x="3447384" y="1815599"/>
            <a:ext cx="2149072" cy="785385"/>
          </a:xfrm>
        </p:spPr>
        <p:txBody>
          <a:bodyPr/>
          <a:lstStyle/>
          <a:p>
            <a:r>
              <a:rPr lang="en-US" dirty="0"/>
              <a:t>Content Explorer</a:t>
            </a:r>
          </a:p>
        </p:txBody>
      </p:sp>
      <p:sp>
        <p:nvSpPr>
          <p:cNvPr id="5" name="Text Placeholder 4">
            <a:extLst>
              <a:ext uri="{FF2B5EF4-FFF2-40B4-BE49-F238E27FC236}">
                <a16:creationId xmlns:a16="http://schemas.microsoft.com/office/drawing/2014/main" id="{34C451A6-7152-7346-87F7-5385CC24D09F}"/>
              </a:ext>
            </a:extLst>
          </p:cNvPr>
          <p:cNvSpPr>
            <a:spLocks noGrp="1"/>
          </p:cNvSpPr>
          <p:nvPr>
            <p:ph type="body" sz="quarter" idx="34"/>
          </p:nvPr>
        </p:nvSpPr>
        <p:spPr>
          <a:xfrm>
            <a:off x="3448051" y="2385484"/>
            <a:ext cx="2647949" cy="879227"/>
          </a:xfrm>
        </p:spPr>
        <p:txBody>
          <a:bodyPr/>
          <a:lstStyle/>
          <a:p>
            <a:r>
              <a:rPr lang="en-US" dirty="0"/>
              <a:t>Navigate Box files and folders within your app.</a:t>
            </a:r>
          </a:p>
        </p:txBody>
      </p:sp>
      <p:sp>
        <p:nvSpPr>
          <p:cNvPr id="6" name="Text Placeholder 5">
            <a:extLst>
              <a:ext uri="{FF2B5EF4-FFF2-40B4-BE49-F238E27FC236}">
                <a16:creationId xmlns:a16="http://schemas.microsoft.com/office/drawing/2014/main" id="{EC786324-ABC0-6542-B5A9-D0C7E6B778D9}"/>
              </a:ext>
            </a:extLst>
          </p:cNvPr>
          <p:cNvSpPr>
            <a:spLocks noGrp="1"/>
          </p:cNvSpPr>
          <p:nvPr>
            <p:ph type="body" sz="quarter" idx="35"/>
          </p:nvPr>
        </p:nvSpPr>
        <p:spPr>
          <a:xfrm>
            <a:off x="8497120" y="1815599"/>
            <a:ext cx="2149072" cy="798708"/>
          </a:xfrm>
        </p:spPr>
        <p:txBody>
          <a:bodyPr/>
          <a:lstStyle/>
          <a:p>
            <a:r>
              <a:rPr lang="en-US" dirty="0"/>
              <a:t>Content Picker</a:t>
            </a:r>
          </a:p>
        </p:txBody>
      </p:sp>
      <p:sp>
        <p:nvSpPr>
          <p:cNvPr id="7" name="Text Placeholder 6">
            <a:extLst>
              <a:ext uri="{FF2B5EF4-FFF2-40B4-BE49-F238E27FC236}">
                <a16:creationId xmlns:a16="http://schemas.microsoft.com/office/drawing/2014/main" id="{990252FF-2574-9043-81B9-1E981A273D81}"/>
              </a:ext>
            </a:extLst>
          </p:cNvPr>
          <p:cNvSpPr>
            <a:spLocks noGrp="1"/>
          </p:cNvSpPr>
          <p:nvPr>
            <p:ph type="body" sz="quarter" idx="36"/>
          </p:nvPr>
        </p:nvSpPr>
        <p:spPr>
          <a:xfrm>
            <a:off x="8497787" y="2385484"/>
            <a:ext cx="2647949" cy="879227"/>
          </a:xfrm>
        </p:spPr>
        <p:txBody>
          <a:bodyPr/>
          <a:lstStyle/>
          <a:p>
            <a:r>
              <a:rPr lang="en-US" dirty="0"/>
              <a:t>Select Box files and folders within your app</a:t>
            </a:r>
          </a:p>
        </p:txBody>
      </p:sp>
      <p:sp>
        <p:nvSpPr>
          <p:cNvPr id="9" name="Text Placeholder 8">
            <a:extLst>
              <a:ext uri="{FF2B5EF4-FFF2-40B4-BE49-F238E27FC236}">
                <a16:creationId xmlns:a16="http://schemas.microsoft.com/office/drawing/2014/main" id="{AD838443-416B-444E-8222-A2542CAD9264}"/>
              </a:ext>
            </a:extLst>
          </p:cNvPr>
          <p:cNvSpPr>
            <a:spLocks noGrp="1"/>
          </p:cNvSpPr>
          <p:nvPr>
            <p:ph type="body" sz="quarter" idx="38"/>
          </p:nvPr>
        </p:nvSpPr>
        <p:spPr>
          <a:xfrm>
            <a:off x="3447384" y="4331821"/>
            <a:ext cx="2149072" cy="785385"/>
          </a:xfrm>
        </p:spPr>
        <p:txBody>
          <a:bodyPr/>
          <a:lstStyle/>
          <a:p>
            <a:r>
              <a:rPr lang="en-US" dirty="0"/>
              <a:t>Content Preview</a:t>
            </a:r>
          </a:p>
        </p:txBody>
      </p:sp>
      <p:sp>
        <p:nvSpPr>
          <p:cNvPr id="11" name="Text Placeholder 10">
            <a:extLst>
              <a:ext uri="{FF2B5EF4-FFF2-40B4-BE49-F238E27FC236}">
                <a16:creationId xmlns:a16="http://schemas.microsoft.com/office/drawing/2014/main" id="{63E4D601-C098-BD40-954C-4F41D6975E5B}"/>
              </a:ext>
            </a:extLst>
          </p:cNvPr>
          <p:cNvSpPr>
            <a:spLocks noGrp="1"/>
          </p:cNvSpPr>
          <p:nvPr>
            <p:ph type="body" sz="quarter" idx="40"/>
          </p:nvPr>
        </p:nvSpPr>
        <p:spPr>
          <a:xfrm>
            <a:off x="3448051" y="4901705"/>
            <a:ext cx="2647949" cy="879227"/>
          </a:xfrm>
        </p:spPr>
        <p:txBody>
          <a:bodyPr/>
          <a:lstStyle/>
          <a:p>
            <a:r>
              <a:rPr lang="en-US" dirty="0"/>
              <a:t>View docs, images, videos, 3D files, and more within your app</a:t>
            </a:r>
          </a:p>
        </p:txBody>
      </p:sp>
      <p:sp>
        <p:nvSpPr>
          <p:cNvPr id="12" name="Text Placeholder 11">
            <a:extLst>
              <a:ext uri="{FF2B5EF4-FFF2-40B4-BE49-F238E27FC236}">
                <a16:creationId xmlns:a16="http://schemas.microsoft.com/office/drawing/2014/main" id="{C0A1A190-7EA1-0942-918C-93FB5A581F9D}"/>
              </a:ext>
            </a:extLst>
          </p:cNvPr>
          <p:cNvSpPr>
            <a:spLocks noGrp="1"/>
          </p:cNvSpPr>
          <p:nvPr>
            <p:ph type="body" sz="quarter" idx="41"/>
          </p:nvPr>
        </p:nvSpPr>
        <p:spPr>
          <a:xfrm>
            <a:off x="8497120" y="4331821"/>
            <a:ext cx="2149072" cy="798708"/>
          </a:xfrm>
        </p:spPr>
        <p:txBody>
          <a:bodyPr/>
          <a:lstStyle/>
          <a:p>
            <a:r>
              <a:rPr lang="en-US" dirty="0"/>
              <a:t>Content Uploader</a:t>
            </a:r>
          </a:p>
        </p:txBody>
      </p:sp>
      <p:sp>
        <p:nvSpPr>
          <p:cNvPr id="13" name="Text Placeholder 12">
            <a:extLst>
              <a:ext uri="{FF2B5EF4-FFF2-40B4-BE49-F238E27FC236}">
                <a16:creationId xmlns:a16="http://schemas.microsoft.com/office/drawing/2014/main" id="{AE060B11-A656-F043-B7B9-86CDB5655FF5}"/>
              </a:ext>
            </a:extLst>
          </p:cNvPr>
          <p:cNvSpPr>
            <a:spLocks noGrp="1"/>
          </p:cNvSpPr>
          <p:nvPr>
            <p:ph type="body" sz="quarter" idx="42"/>
          </p:nvPr>
        </p:nvSpPr>
        <p:spPr>
          <a:xfrm>
            <a:off x="8497787" y="4901705"/>
            <a:ext cx="2647949" cy="879227"/>
          </a:xfrm>
        </p:spPr>
        <p:txBody>
          <a:bodyPr/>
          <a:lstStyle/>
          <a:p>
            <a:r>
              <a:rPr lang="en-US" dirty="0"/>
              <a:t>Drag and drop files from a device into your app / Box.</a:t>
            </a:r>
          </a:p>
        </p:txBody>
      </p:sp>
      <p:pic>
        <p:nvPicPr>
          <p:cNvPr id="27" name="Graphic 26">
            <a:extLst>
              <a:ext uri="{FF2B5EF4-FFF2-40B4-BE49-F238E27FC236}">
                <a16:creationId xmlns:a16="http://schemas.microsoft.com/office/drawing/2014/main" id="{528A53A6-F055-5040-A3CC-FBE918B520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5621" y="4064626"/>
            <a:ext cx="1741211" cy="1741211"/>
          </a:xfrm>
          <a:prstGeom prst="rect">
            <a:avLst/>
          </a:prstGeom>
        </p:spPr>
      </p:pic>
      <p:pic>
        <p:nvPicPr>
          <p:cNvPr id="29" name="Graphic 28">
            <a:extLst>
              <a:ext uri="{FF2B5EF4-FFF2-40B4-BE49-F238E27FC236}">
                <a16:creationId xmlns:a16="http://schemas.microsoft.com/office/drawing/2014/main" id="{CDCBF8A2-FD17-7143-A1DF-D546B7455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18" y="4064626"/>
            <a:ext cx="1741211" cy="1741211"/>
          </a:xfrm>
          <a:prstGeom prst="rect">
            <a:avLst/>
          </a:prstGeom>
        </p:spPr>
      </p:pic>
      <p:pic>
        <p:nvPicPr>
          <p:cNvPr id="31" name="Graphic 30">
            <a:extLst>
              <a:ext uri="{FF2B5EF4-FFF2-40B4-BE49-F238E27FC236}">
                <a16:creationId xmlns:a16="http://schemas.microsoft.com/office/drawing/2014/main" id="{10025BE4-BF70-C14C-8347-DB04897510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5621" y="1612400"/>
            <a:ext cx="1741211" cy="1741211"/>
          </a:xfrm>
          <a:prstGeom prst="rect">
            <a:avLst/>
          </a:prstGeom>
        </p:spPr>
      </p:pic>
      <p:pic>
        <p:nvPicPr>
          <p:cNvPr id="33" name="Graphic 32">
            <a:extLst>
              <a:ext uri="{FF2B5EF4-FFF2-40B4-BE49-F238E27FC236}">
                <a16:creationId xmlns:a16="http://schemas.microsoft.com/office/drawing/2014/main" id="{CE48098D-A4E1-7F4C-886E-72F2762E45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75217" y="1612398"/>
            <a:ext cx="1741211" cy="1741211"/>
          </a:xfrm>
          <a:prstGeom prst="rect">
            <a:avLst/>
          </a:prstGeom>
        </p:spPr>
      </p:pic>
    </p:spTree>
    <p:extLst>
      <p:ext uri="{BB962C8B-B14F-4D97-AF65-F5344CB8AC3E}">
        <p14:creationId xmlns:p14="http://schemas.microsoft.com/office/powerpoint/2010/main" val="984131514"/>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Base Scopes for Token</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base_explorer</a:t>
            </a:r>
            <a:endParaRPr lang="en-US" sz="2200" dirty="0"/>
          </a:p>
          <a:p>
            <a:r>
              <a:rPr lang="en-US" sz="2200" dirty="0" err="1"/>
              <a:t>base_picker</a:t>
            </a:r>
            <a:endParaRPr lang="en-US" sz="2200" dirty="0"/>
          </a:p>
          <a:p>
            <a:r>
              <a:rPr lang="en-US" sz="2200" dirty="0" err="1"/>
              <a:t>base_preview</a:t>
            </a:r>
            <a:endParaRPr lang="en-US" sz="2200" dirty="0"/>
          </a:p>
          <a:p>
            <a:r>
              <a:rPr lang="en-US" sz="2200" dirty="0" err="1"/>
              <a:t>base_upload</a:t>
            </a:r>
            <a:endParaRPr lang="en-US" sz="2200" dirty="0"/>
          </a:p>
        </p:txBody>
      </p:sp>
      <p:pic>
        <p:nvPicPr>
          <p:cNvPr id="9" name="Picture Placeholder 4">
            <a:extLst>
              <a:ext uri="{FF2B5EF4-FFF2-40B4-BE49-F238E27FC236}">
                <a16:creationId xmlns:a16="http://schemas.microsoft.com/office/drawing/2014/main" id="{2C20171A-8B0F-4B4D-8E89-6B93A2F0B728}"/>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82" t="-209" r="4339" b="1161"/>
          <a:stretch/>
        </p:blipFill>
        <p:spPr>
          <a:xfrm>
            <a:off x="6858000" y="1768027"/>
            <a:ext cx="5655950" cy="3486881"/>
          </a:xfrm>
        </p:spPr>
      </p:pic>
    </p:spTree>
    <p:extLst>
      <p:ext uri="{BB962C8B-B14F-4D97-AF65-F5344CB8AC3E}">
        <p14:creationId xmlns:p14="http://schemas.microsoft.com/office/powerpoint/2010/main" val="1170518225"/>
      </p:ext>
    </p:extLst>
  </p:cSld>
  <p:clrMapOvr>
    <a:masterClrMapping/>
  </p:clrMapOvr>
  <p:transition spd="med"/>
</p:sld>
</file>

<file path=ppt/theme/_rels/theme5.xml.rels><?xml version="1.0" encoding="UTF-8" standalone="yes"?>
<Relationships xmlns="http://schemas.openxmlformats.org/package/2006/relationships"><Relationship Id="rId1" Type="http://schemas.openxmlformats.org/officeDocument/2006/relationships/image" Target="../media/image9.png"/></Relationships>
</file>

<file path=ppt/theme/theme1.xml><?xml version="1.0" encoding="utf-8"?>
<a:theme xmlns:a="http://schemas.openxmlformats.org/drawingml/2006/main" name="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2.xml><?xml version="1.0" encoding="utf-8"?>
<a:theme xmlns:a="http://schemas.openxmlformats.org/drawingml/2006/main" name="1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3.xml><?xml version="1.0" encoding="utf-8"?>
<a:theme xmlns:a="http://schemas.openxmlformats.org/drawingml/2006/main" name="2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4.xml><?xml version="1.0" encoding="utf-8"?>
<a:theme xmlns:a="http://schemas.openxmlformats.org/drawingml/2006/main" name="3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rownStd-Light"/>
        <a:ea typeface="BrownStd-Light"/>
        <a:cs typeface="BrownStd-Light"/>
      </a:majorFont>
      <a:minorFont>
        <a:latin typeface="Lato Light"/>
        <a:ea typeface="Lato Light"/>
        <a:cs typeface="La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6096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09600" rtl="0" fontAlgn="auto" latinLnBrk="0" hangingPunct="0">
          <a:lnSpc>
            <a:spcPct val="90000"/>
          </a:lnSpc>
          <a:spcBef>
            <a:spcPts val="4500"/>
          </a:spcBef>
          <a:spcAft>
            <a:spcPts val="0"/>
          </a:spcAft>
          <a:buClrTx/>
          <a:buSzTx/>
          <a:buFontTx/>
          <a:buNone/>
          <a:tabLst/>
          <a:defRPr kumimoji="0" sz="6000" b="0" i="0" u="none" strike="noStrike" cap="none" spc="-119" normalizeH="0" baseline="0">
            <a:ln>
              <a:noFill/>
            </a:ln>
            <a:solidFill>
              <a:srgbClr val="323333"/>
            </a:solidFill>
            <a:effectLst/>
            <a:uFillTx/>
            <a:latin typeface="+mj-lt"/>
            <a:ea typeface="+mj-ea"/>
            <a:cs typeface="+mj-cs"/>
            <a:sym typeface="BrownStd-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44966</TotalTime>
  <Words>4133</Words>
  <Application>Microsoft Macintosh PowerPoint</Application>
  <PresentationFormat>Widescreen</PresentationFormat>
  <Paragraphs>576</Paragraphs>
  <Slides>112</Slides>
  <Notes>80</Notes>
  <HiddenSlides>0</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112</vt:i4>
      </vt:variant>
    </vt:vector>
  </HeadingPairs>
  <TitlesOfParts>
    <vt:vector size="135" baseType="lpstr">
      <vt:lpstr>.AppleSystemUIFont</vt:lpstr>
      <vt:lpstr>Andale Mono</vt:lpstr>
      <vt:lpstr>Arial</vt:lpstr>
      <vt:lpstr>BrownStd-Light</vt:lpstr>
      <vt:lpstr>Calibri Light</vt:lpstr>
      <vt:lpstr>Georgia</vt:lpstr>
      <vt:lpstr>Gill Sans</vt:lpstr>
      <vt:lpstr>Helvetica Light</vt:lpstr>
      <vt:lpstr>Lato</vt:lpstr>
      <vt:lpstr>Lato Bold</vt:lpstr>
      <vt:lpstr>Lato Heavy</vt:lpstr>
      <vt:lpstr>Lato Light</vt:lpstr>
      <vt:lpstr>Lato Regular</vt:lpstr>
      <vt:lpstr>Lucida Grande</vt:lpstr>
      <vt:lpstr>Menlo</vt:lpstr>
      <vt:lpstr>Menlo Regular</vt:lpstr>
      <vt:lpstr>Montserrat</vt:lpstr>
      <vt:lpstr>Roboto</vt:lpstr>
      <vt:lpstr>Source Code Pro</vt:lpstr>
      <vt:lpstr>Master</vt:lpstr>
      <vt:lpstr>1_Master</vt:lpstr>
      <vt:lpstr>2_Master</vt:lpstr>
      <vt:lpstr>3_Master</vt:lpstr>
      <vt:lpstr>Box Platform Developer Workshop</vt:lpstr>
      <vt:lpstr>What are we looking at today?</vt:lpstr>
      <vt:lpstr>Box Platform Common Use Cases</vt:lpstr>
      <vt:lpstr>PowerPoint Presentation</vt:lpstr>
      <vt:lpstr>Pattern 1: Classic User Model (Vault portals, doc submission, field worker apps)</vt:lpstr>
      <vt:lpstr>Classic User Model</vt:lpstr>
      <vt:lpstr>Pattern 2: App User Model (Vault portals, doc submission, field worker apps)</vt:lpstr>
      <vt:lpstr>App User Model</vt:lpstr>
      <vt:lpstr>Pattern 3: Service Account Model (When existing user object models already exists) </vt:lpstr>
      <vt:lpstr>Service Account Model</vt:lpstr>
      <vt:lpstr>Pattern 4: System to System Model (Back office apps and integrations, content ingestion) </vt:lpstr>
      <vt:lpstr>System to System Model</vt:lpstr>
      <vt:lpstr>PowerPoint Presentation</vt:lpstr>
      <vt:lpstr>User Types, Application  Auth Types, and Scopes</vt:lpstr>
      <vt:lpstr>Users Types</vt:lpstr>
      <vt:lpstr>PowerPoint Presentation</vt:lpstr>
      <vt:lpstr>Application Auth Types</vt:lpstr>
      <vt:lpstr>PowerPoint Presentation</vt:lpstr>
      <vt:lpstr>PowerPoint Presentation</vt:lpstr>
      <vt:lpstr>PowerPoint Presentation</vt:lpstr>
      <vt:lpstr>PowerPoint Presentation</vt:lpstr>
      <vt:lpstr>Scopes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 and Code Samples</vt:lpstr>
      <vt:lpstr>Code Samples</vt:lpstr>
      <vt:lpstr>Code Samples</vt:lpstr>
      <vt:lpstr>Service Accounts</vt:lpstr>
      <vt:lpstr>What is a Service Account</vt:lpstr>
      <vt:lpstr>PowerPoint Presentation</vt:lpstr>
      <vt:lpstr>Service Account Architecture</vt:lpstr>
      <vt:lpstr>PowerPoint Presentation</vt:lpstr>
      <vt:lpstr>PowerPoint Presentation</vt:lpstr>
      <vt:lpstr>PowerPoint Presentation</vt:lpstr>
      <vt:lpstr>Users and Permissions</vt:lpstr>
      <vt:lpstr>PowerPoint Presentation</vt:lpstr>
      <vt:lpstr>PowerPoint Presentation</vt:lpstr>
      <vt:lpstr>PowerPoint Presentation</vt:lpstr>
      <vt:lpstr>Setting User Access for the Service Account</vt:lpstr>
      <vt:lpstr>PowerPoint Presentation</vt:lpstr>
      <vt:lpstr>Links and Code Samples</vt:lpstr>
      <vt:lpstr>Code Samples</vt:lpstr>
      <vt:lpstr>Collaboration and Permissioning</vt:lpstr>
      <vt:lpstr>Permission Structure</vt:lpstr>
      <vt:lpstr>PowerPoint Presentation</vt:lpstr>
      <vt:lpstr>Common Folder Models</vt:lpstr>
      <vt:lpstr>Common Folder Models</vt:lpstr>
      <vt:lpstr>Collaborations</vt:lpstr>
      <vt:lpstr>PowerPoint Presentation</vt:lpstr>
      <vt:lpstr>PowerPoint Presentation</vt:lpstr>
      <vt:lpstr>PowerPoint Presentation</vt:lpstr>
      <vt:lpstr>Links and Code Samples</vt:lpstr>
      <vt:lpstr>Code Samples</vt:lpstr>
      <vt:lpstr>Error Conditions and Program Flow</vt:lpstr>
      <vt:lpstr>Access Token Errors (401: unauthorized) </vt:lpstr>
      <vt:lpstr>Causes of Unauthorized Errors</vt:lpstr>
      <vt:lpstr>Scoping Errors (403: access_denied_insufficient_permissions) </vt:lpstr>
      <vt:lpstr>Causes of Insufficient Permissions Errors</vt:lpstr>
      <vt:lpstr>Item Location Errors (404: not_found) </vt:lpstr>
      <vt:lpstr>Causes of Not Found Errors</vt:lpstr>
      <vt:lpstr>Name Conflicts (409: item_name_in_use) </vt:lpstr>
      <vt:lpstr>Causes of Name Conflicts</vt:lpstr>
      <vt:lpstr>Metadata Conflicts (409: tuple_already_exists) </vt:lpstr>
      <vt:lpstr>Causes of Metadata Conflicts</vt:lpstr>
      <vt:lpstr>Rate Limits (429: rate_limit_exceeded) </vt:lpstr>
      <vt:lpstr>Causes of Rate Limiting</vt:lpstr>
      <vt:lpstr>PowerPoint Presentation</vt:lpstr>
      <vt:lpstr>Links and Code Samples</vt:lpstr>
      <vt:lpstr>Code Samples and Links</vt:lpstr>
      <vt:lpstr>Webhooks</vt:lpstr>
      <vt:lpstr>Webhooks V1</vt:lpstr>
      <vt:lpstr>PowerPoint Presentation</vt:lpstr>
      <vt:lpstr>Webhooks V2</vt:lpstr>
      <vt:lpstr>PowerPoint Presentation</vt:lpstr>
      <vt:lpstr>User Events</vt:lpstr>
      <vt:lpstr>PowerPoint Presentation</vt:lpstr>
      <vt:lpstr>Links and Code Samples</vt:lpstr>
      <vt:lpstr>Code Samples</vt:lpstr>
      <vt:lpstr>Token Management and UI Tools</vt:lpstr>
      <vt:lpstr>Reducing auth calls by  storing access tokens</vt:lpstr>
      <vt:lpstr>PowerPoint Presentation</vt:lpstr>
      <vt:lpstr>Downscoping Tokens</vt:lpstr>
      <vt:lpstr>PowerPoint Presentation</vt:lpstr>
      <vt:lpstr>PowerPoint Presentation</vt:lpstr>
      <vt:lpstr>PowerPoint Presentation</vt:lpstr>
      <vt:lpstr>PowerPoint Presentation</vt:lpstr>
      <vt:lpstr>Working with SDK differences</vt:lpstr>
      <vt:lpstr>Support Levels for SDKs</vt:lpstr>
      <vt:lpstr>PowerPoint Presentation</vt:lpstr>
      <vt:lpstr>Box UI Tools</vt:lpstr>
      <vt:lpstr>PowerPoint Presentation</vt:lpstr>
      <vt:lpstr>PowerPoint Presentation</vt:lpstr>
      <vt:lpstr>PowerPoint Presentation</vt:lpstr>
      <vt:lpstr>PowerPoint Presentation</vt:lpstr>
      <vt:lpstr>Links and Code Samples</vt:lpstr>
      <vt:lpstr>Code Samples</vt:lpstr>
      <vt:lpstr>Advanced Automation and  Machine Learning</vt:lpstr>
      <vt:lpstr>Skills</vt:lpstr>
      <vt:lpstr>PowerPoint Presentation</vt:lpstr>
      <vt:lpstr>Custom Skills</vt:lpstr>
      <vt:lpstr>PowerPoint Presentation</vt:lpstr>
      <vt:lpstr>Example Skills Metadata Enhancement (Audio Data)</vt:lpstr>
      <vt:lpstr>PowerPoint Presentation</vt:lpstr>
      <vt:lpstr>PowerPoint Presentation</vt:lpstr>
      <vt:lpstr>Sample Application</vt:lpstr>
      <vt:lpstr>Box Platform Developer Workshop</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Overview February 2017</dc:title>
  <cp:lastModifiedBy>Jonathan LeBlanc</cp:lastModifiedBy>
  <cp:revision>1266</cp:revision>
  <cp:lastPrinted>2018-05-14T20:18:06Z</cp:lastPrinted>
  <dcterms:modified xsi:type="dcterms:W3CDTF">2018-08-30T04:30:43Z</dcterms:modified>
</cp:coreProperties>
</file>